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9"/>
  </p:notesMasterIdLst>
  <p:handoutMasterIdLst>
    <p:handoutMasterId r:id="rId60"/>
  </p:handoutMasterIdLst>
  <p:sldIdLst>
    <p:sldId id="684" r:id="rId2"/>
    <p:sldId id="690" r:id="rId3"/>
    <p:sldId id="685" r:id="rId4"/>
    <p:sldId id="686" r:id="rId5"/>
    <p:sldId id="687" r:id="rId6"/>
    <p:sldId id="689" r:id="rId7"/>
    <p:sldId id="688" r:id="rId8"/>
    <p:sldId id="730" r:id="rId9"/>
    <p:sldId id="731" r:id="rId10"/>
    <p:sldId id="732" r:id="rId11"/>
    <p:sldId id="699" r:id="rId12"/>
    <p:sldId id="700" r:id="rId13"/>
    <p:sldId id="701" r:id="rId14"/>
    <p:sldId id="704" r:id="rId15"/>
    <p:sldId id="705" r:id="rId16"/>
    <p:sldId id="706" r:id="rId17"/>
    <p:sldId id="709" r:id="rId18"/>
    <p:sldId id="710" r:id="rId19"/>
    <p:sldId id="711" r:id="rId20"/>
    <p:sldId id="714" r:id="rId21"/>
    <p:sldId id="733" r:id="rId22"/>
    <p:sldId id="715" r:id="rId23"/>
    <p:sldId id="716" r:id="rId24"/>
    <p:sldId id="717" r:id="rId25"/>
    <p:sldId id="718" r:id="rId26"/>
    <p:sldId id="719" r:id="rId27"/>
    <p:sldId id="720" r:id="rId28"/>
    <p:sldId id="721" r:id="rId29"/>
    <p:sldId id="722" r:id="rId30"/>
    <p:sldId id="666" r:id="rId31"/>
    <p:sldId id="693" r:id="rId32"/>
    <p:sldId id="740" r:id="rId33"/>
    <p:sldId id="742" r:id="rId34"/>
    <p:sldId id="744" r:id="rId35"/>
    <p:sldId id="746" r:id="rId36"/>
    <p:sldId id="748" r:id="rId37"/>
    <p:sldId id="677" r:id="rId38"/>
    <p:sldId id="749" r:id="rId39"/>
    <p:sldId id="735" r:id="rId40"/>
    <p:sldId id="734" r:id="rId41"/>
    <p:sldId id="736" r:id="rId42"/>
    <p:sldId id="737" r:id="rId43"/>
    <p:sldId id="738" r:id="rId44"/>
    <p:sldId id="739" r:id="rId45"/>
    <p:sldId id="698" r:id="rId46"/>
    <p:sldId id="627" r:id="rId47"/>
    <p:sldId id="750" r:id="rId48"/>
    <p:sldId id="751" r:id="rId49"/>
    <p:sldId id="752" r:id="rId50"/>
    <p:sldId id="753" r:id="rId51"/>
    <p:sldId id="754" r:id="rId52"/>
    <p:sldId id="755" r:id="rId53"/>
    <p:sldId id="756" r:id="rId54"/>
    <p:sldId id="757" r:id="rId55"/>
    <p:sldId id="758" r:id="rId56"/>
    <p:sldId id="759" r:id="rId57"/>
    <p:sldId id="729" r:id="rId58"/>
  </p:sldIdLst>
  <p:sldSz cx="9144000" cy="5715000" type="screen16x10"/>
  <p:notesSz cx="6797675" cy="9926638"/>
  <p:defaultTextStyle>
    <a:defPPr>
      <a:defRPr lang="de-DE"/>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04813" indent="52388"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809625" indent="104775"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214438" indent="157163"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620838" indent="207963"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3EC"/>
    <a:srgbClr val="788598"/>
    <a:srgbClr val="D9E3EF"/>
    <a:srgbClr val="CDE2E5"/>
    <a:srgbClr val="CED8E4"/>
    <a:srgbClr val="7E8692"/>
    <a:srgbClr val="CAD8E8"/>
    <a:srgbClr val="7583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76" autoAdjust="0"/>
    <p:restoredTop sz="68028" autoAdjust="0"/>
  </p:normalViewPr>
  <p:slideViewPr>
    <p:cSldViewPr>
      <p:cViewPr varScale="1">
        <p:scale>
          <a:sx n="152" d="100"/>
          <a:sy n="152" d="100"/>
        </p:scale>
        <p:origin x="162" y="144"/>
      </p:cViewPr>
      <p:guideLst>
        <p:guide orient="horz" pos="180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wrap="square" lIns="90147" tIns="45074" rIns="90147" bIns="45074" numCol="1" anchor="t" anchorCtr="0" compatLnSpc="1">
            <a:prstTxWarp prst="textNoShape">
              <a:avLst/>
            </a:prstTxWarp>
          </a:bodyPr>
          <a:lstStyle>
            <a:lvl1pPr>
              <a:defRPr sz="1200">
                <a:latin typeface="Arial" charset="0"/>
                <a:ea typeface="ＭＳ Ｐゴシック" pitchFamily="68" charset="-128"/>
                <a:cs typeface="+mn-cs"/>
              </a:defRPr>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wrap="square" lIns="90147" tIns="45074" rIns="90147" bIns="45074" numCol="1" anchor="t" anchorCtr="0" compatLnSpc="1">
            <a:prstTxWarp prst="textNoShape">
              <a:avLst/>
            </a:prstTxWarp>
          </a:bodyPr>
          <a:lstStyle>
            <a:lvl1pPr algn="r">
              <a:defRPr sz="1200">
                <a:latin typeface="Arial" charset="0"/>
                <a:ea typeface="ＭＳ Ｐゴシック" pitchFamily="68" charset="-128"/>
                <a:cs typeface="+mn-cs"/>
              </a:defRPr>
            </a:lvl1pPr>
          </a:lstStyle>
          <a:p>
            <a:pPr>
              <a:defRPr/>
            </a:pPr>
            <a:fld id="{461E8C35-E6EE-4C75-B1E5-296D6E6A3D08}" type="datetime1">
              <a:rPr lang="de-DE"/>
              <a:pPr>
                <a:defRPr/>
              </a:pPr>
              <a:t>30.10.2017</a:t>
            </a:fld>
            <a:endParaRPr lang="fr-FR"/>
          </a:p>
        </p:txBody>
      </p:sp>
      <p:sp>
        <p:nvSpPr>
          <p:cNvPr id="4" name="Fußzeilenplatzhalter 3"/>
          <p:cNvSpPr>
            <a:spLocks noGrp="1"/>
          </p:cNvSpPr>
          <p:nvPr>
            <p:ph type="ftr" sz="quarter" idx="2"/>
          </p:nvPr>
        </p:nvSpPr>
        <p:spPr>
          <a:xfrm>
            <a:off x="0" y="9428163"/>
            <a:ext cx="2946400" cy="496887"/>
          </a:xfrm>
          <a:prstGeom prst="rect">
            <a:avLst/>
          </a:prstGeom>
        </p:spPr>
        <p:txBody>
          <a:bodyPr vert="horz" wrap="square" lIns="90147" tIns="45074" rIns="90147" bIns="45074" numCol="1" anchor="b" anchorCtr="0" compatLnSpc="1">
            <a:prstTxWarp prst="textNoShape">
              <a:avLst/>
            </a:prstTxWarp>
          </a:bodyPr>
          <a:lstStyle>
            <a:lvl1pPr>
              <a:defRPr sz="1200">
                <a:latin typeface="Arial" charset="0"/>
                <a:ea typeface="ＭＳ Ｐゴシック" pitchFamily="68" charset="-128"/>
                <a:cs typeface="+mn-cs"/>
              </a:defRPr>
            </a:lvl1pPr>
          </a:lstStyle>
          <a:p>
            <a:pPr>
              <a:defRPr/>
            </a:pPr>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wrap="square" lIns="90147" tIns="45074" rIns="90147" bIns="45074" numCol="1" anchor="b" anchorCtr="0" compatLnSpc="1">
            <a:prstTxWarp prst="textNoShape">
              <a:avLst/>
            </a:prstTxWarp>
          </a:bodyPr>
          <a:lstStyle>
            <a:lvl1pPr algn="r">
              <a:defRPr sz="1200">
                <a:latin typeface="Arial" charset="0"/>
                <a:ea typeface="ＭＳ Ｐゴシック" pitchFamily="68" charset="-128"/>
                <a:cs typeface="+mn-cs"/>
              </a:defRPr>
            </a:lvl1pPr>
          </a:lstStyle>
          <a:p>
            <a:pPr>
              <a:defRPr/>
            </a:pPr>
            <a:fld id="{50F0F3B6-8E4B-4C88-B51A-CE8FD5EE0E19}" type="slidenum">
              <a:rPr lang="de-DE"/>
              <a:pPr>
                <a:defRPr/>
              </a:pPr>
              <a:t>‹Nr.›</a:t>
            </a:fld>
            <a:endParaRPr lang="fr-FR"/>
          </a:p>
        </p:txBody>
      </p:sp>
    </p:spTree>
    <p:extLst>
      <p:ext uri="{BB962C8B-B14F-4D97-AF65-F5344CB8AC3E}">
        <p14:creationId xmlns:p14="http://schemas.microsoft.com/office/powerpoint/2010/main" val="34099689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0147" tIns="45074" rIns="90147" bIns="45074" numCol="1" anchor="t" anchorCtr="0" compatLnSpc="1">
            <a:prstTxWarp prst="textNoShape">
              <a:avLst/>
            </a:prstTxWarp>
          </a:bodyPr>
          <a:lstStyle>
            <a:lvl1pPr>
              <a:defRPr sz="1000">
                <a:latin typeface="Arial" charset="0"/>
                <a:ea typeface="ＭＳ Ｐゴシック" pitchFamily="68" charset="-128"/>
                <a:cs typeface="+mn-cs"/>
              </a:defRPr>
            </a:lvl1pPr>
          </a:lstStyle>
          <a:p>
            <a:pPr>
              <a:defRPr/>
            </a:pPr>
            <a:endParaRPr lang="de-DE"/>
          </a:p>
        </p:txBody>
      </p:sp>
      <p:sp>
        <p:nvSpPr>
          <p:cNvPr id="1229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0147" tIns="45074" rIns="90147" bIns="45074" numCol="1" anchor="t" anchorCtr="0" compatLnSpc="1">
            <a:prstTxWarp prst="textNoShape">
              <a:avLst/>
            </a:prstTxWarp>
          </a:bodyPr>
          <a:lstStyle>
            <a:lvl1pPr algn="r">
              <a:defRPr sz="1000">
                <a:latin typeface="Arial" charset="0"/>
                <a:ea typeface="ＭＳ Ｐゴシック" pitchFamily="68" charset="-128"/>
                <a:cs typeface="+mn-cs"/>
              </a:defRPr>
            </a:lvl1pPr>
          </a:lstStyle>
          <a:p>
            <a:pPr>
              <a:defRPr/>
            </a:pPr>
            <a:endParaRPr lang="de-DE"/>
          </a:p>
        </p:txBody>
      </p:sp>
      <p:sp>
        <p:nvSpPr>
          <p:cNvPr id="19460" name="Rectangle 4"/>
          <p:cNvSpPr>
            <a:spLocks noGrp="1" noRot="1" noChangeAspect="1" noChangeArrowheads="1" noTextEdit="1"/>
          </p:cNvSpPr>
          <p:nvPr>
            <p:ph type="sldImg" idx="2"/>
          </p:nvPr>
        </p:nvSpPr>
        <p:spPr bwMode="auto">
          <a:xfrm>
            <a:off x="420688" y="742950"/>
            <a:ext cx="59563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1038" y="4716463"/>
            <a:ext cx="5435600" cy="4467225"/>
          </a:xfrm>
          <a:prstGeom prst="rect">
            <a:avLst/>
          </a:prstGeom>
          <a:noFill/>
          <a:ln w="9525">
            <a:noFill/>
            <a:miter lim="800000"/>
            <a:headEnd/>
            <a:tailEnd/>
          </a:ln>
          <a:effectLst/>
        </p:spPr>
        <p:txBody>
          <a:bodyPr vert="horz" wrap="square" lIns="90147" tIns="45074" rIns="90147" bIns="45074" numCol="1" anchor="t" anchorCtr="0" compatLnSpc="1">
            <a:prstTxWarp prst="textNoShape">
              <a:avLst/>
            </a:prstTxWarp>
          </a:bodyPr>
          <a:lstStyle/>
          <a:p>
            <a:pPr lvl="0"/>
            <a:r>
              <a:rPr lang="de-DE" noProof="0" dirty="0" smtClean="0"/>
              <a:t>Textmasterformate durch Klicken bearbeiten</a:t>
            </a:r>
          </a:p>
        </p:txBody>
      </p:sp>
      <p:sp>
        <p:nvSpPr>
          <p:cNvPr id="1229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0147" tIns="45074" rIns="90147" bIns="45074" numCol="1" anchor="b" anchorCtr="0" compatLnSpc="1">
            <a:prstTxWarp prst="textNoShape">
              <a:avLst/>
            </a:prstTxWarp>
          </a:bodyPr>
          <a:lstStyle>
            <a:lvl1pPr>
              <a:defRPr sz="1000">
                <a:latin typeface="Arial" charset="0"/>
                <a:ea typeface="ＭＳ Ｐゴシック" pitchFamily="68" charset="-128"/>
                <a:cs typeface="+mn-cs"/>
              </a:defRPr>
            </a:lvl1pPr>
          </a:lstStyle>
          <a:p>
            <a:pPr>
              <a:defRPr/>
            </a:pPr>
            <a:endParaRPr lang="de-DE"/>
          </a:p>
        </p:txBody>
      </p:sp>
      <p:sp>
        <p:nvSpPr>
          <p:cNvPr id="1229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0147" tIns="45074" rIns="90147" bIns="45074" numCol="1" anchor="b" anchorCtr="0" compatLnSpc="1">
            <a:prstTxWarp prst="textNoShape">
              <a:avLst/>
            </a:prstTxWarp>
          </a:bodyPr>
          <a:lstStyle>
            <a:lvl1pPr algn="r">
              <a:defRPr sz="1000">
                <a:latin typeface="Arial" charset="0"/>
                <a:ea typeface="ＭＳ Ｐゴシック" pitchFamily="68" charset="-128"/>
                <a:cs typeface="+mn-cs"/>
              </a:defRPr>
            </a:lvl1pPr>
          </a:lstStyle>
          <a:p>
            <a:pPr>
              <a:defRPr/>
            </a:pPr>
            <a:fld id="{252542B5-2D49-4F98-ACEC-0C9750E482EF}" type="slidenum">
              <a:rPr lang="de-DE"/>
              <a:pPr>
                <a:defRPr/>
              </a:pPr>
              <a:t>‹Nr.›</a:t>
            </a:fld>
            <a:endParaRPr lang="fr-FR" dirty="0"/>
          </a:p>
        </p:txBody>
      </p:sp>
    </p:spTree>
    <p:extLst>
      <p:ext uri="{BB962C8B-B14F-4D97-AF65-F5344CB8AC3E}">
        <p14:creationId xmlns:p14="http://schemas.microsoft.com/office/powerpoint/2010/main" val="66796183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kern="1200">
        <a:solidFill>
          <a:schemeClr val="tx1"/>
        </a:solidFill>
        <a:latin typeface="Arial" pitchFamily="63" charset="0"/>
        <a:ea typeface="ＭＳ Ｐゴシック" pitchFamily="63" charset="-128"/>
        <a:cs typeface="ＭＳ Ｐゴシック" pitchFamily="63" charset="-128"/>
      </a:defRPr>
    </a:lvl1pPr>
    <a:lvl2pPr marL="657225" indent="-252413" algn="l" rtl="0" eaLnBrk="0" fontAlgn="base" hangingPunct="0">
      <a:spcBef>
        <a:spcPct val="30000"/>
      </a:spcBef>
      <a:spcAft>
        <a:spcPct val="0"/>
      </a:spcAft>
      <a:defRPr sz="1100" kern="1200">
        <a:solidFill>
          <a:schemeClr val="tx1"/>
        </a:solidFill>
        <a:latin typeface="Arial" pitchFamily="63" charset="0"/>
        <a:ea typeface="ＭＳ Ｐゴシック" pitchFamily="63" charset="-128"/>
        <a:cs typeface="+mn-cs"/>
      </a:defRPr>
    </a:lvl2pPr>
    <a:lvl3pPr marL="1012825" indent="-201613" algn="l" rtl="0" eaLnBrk="0" fontAlgn="base" hangingPunct="0">
      <a:spcBef>
        <a:spcPct val="30000"/>
      </a:spcBef>
      <a:spcAft>
        <a:spcPct val="0"/>
      </a:spcAft>
      <a:defRPr sz="1100" kern="1200">
        <a:solidFill>
          <a:schemeClr val="tx1"/>
        </a:solidFill>
        <a:latin typeface="Arial" pitchFamily="63" charset="0"/>
        <a:ea typeface="ＭＳ Ｐゴシック" pitchFamily="63" charset="-128"/>
        <a:cs typeface="+mn-cs"/>
      </a:defRPr>
    </a:lvl3pPr>
    <a:lvl4pPr marL="1417638" indent="-201613" algn="l" rtl="0" eaLnBrk="0" fontAlgn="base" hangingPunct="0">
      <a:spcBef>
        <a:spcPct val="30000"/>
      </a:spcBef>
      <a:spcAft>
        <a:spcPct val="0"/>
      </a:spcAft>
      <a:defRPr sz="1100" kern="1200">
        <a:solidFill>
          <a:schemeClr val="tx1"/>
        </a:solidFill>
        <a:latin typeface="Arial" pitchFamily="63" charset="0"/>
        <a:ea typeface="ＭＳ Ｐゴシック" pitchFamily="63" charset="-128"/>
        <a:cs typeface="+mn-cs"/>
      </a:defRPr>
    </a:lvl4pPr>
    <a:lvl5pPr marL="1822450" indent="-201613" algn="l" rtl="0" eaLnBrk="0" fontAlgn="base" hangingPunct="0">
      <a:spcBef>
        <a:spcPct val="30000"/>
      </a:spcBef>
      <a:spcAft>
        <a:spcPct val="0"/>
      </a:spcAft>
      <a:defRPr sz="1100" kern="1200">
        <a:solidFill>
          <a:schemeClr val="tx1"/>
        </a:solidFill>
        <a:latin typeface="Arial" pitchFamily="63" charset="0"/>
        <a:ea typeface="ＭＳ Ｐゴシック" pitchFamily="63" charset="-128"/>
        <a:cs typeface="+mn-cs"/>
      </a:defRPr>
    </a:lvl5pPr>
    <a:lvl6pPr marL="2026082" algn="l" defTabSz="405216" rtl="0" eaLnBrk="1" latinLnBrk="0" hangingPunct="1">
      <a:defRPr sz="1100" kern="1200">
        <a:solidFill>
          <a:schemeClr val="tx1"/>
        </a:solidFill>
        <a:latin typeface="+mn-lt"/>
        <a:ea typeface="+mn-ea"/>
        <a:cs typeface="+mn-cs"/>
      </a:defRPr>
    </a:lvl6pPr>
    <a:lvl7pPr marL="2431298" algn="l" defTabSz="405216" rtl="0" eaLnBrk="1" latinLnBrk="0" hangingPunct="1">
      <a:defRPr sz="1100" kern="1200">
        <a:solidFill>
          <a:schemeClr val="tx1"/>
        </a:solidFill>
        <a:latin typeface="+mn-lt"/>
        <a:ea typeface="+mn-ea"/>
        <a:cs typeface="+mn-cs"/>
      </a:defRPr>
    </a:lvl7pPr>
    <a:lvl8pPr marL="2836515" algn="l" defTabSz="405216" rtl="0" eaLnBrk="1" latinLnBrk="0" hangingPunct="1">
      <a:defRPr sz="1100" kern="1200">
        <a:solidFill>
          <a:schemeClr val="tx1"/>
        </a:solidFill>
        <a:latin typeface="+mn-lt"/>
        <a:ea typeface="+mn-ea"/>
        <a:cs typeface="+mn-cs"/>
      </a:defRPr>
    </a:lvl8pPr>
    <a:lvl9pPr marL="3241731" algn="l" defTabSz="40521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dirty="0" smtClean="0">
              <a:latin typeface="Arial" charset="0"/>
              <a:ea typeface="ＭＳ Ｐゴシック" pitchFamily="34" charset="-128"/>
            </a:endParaRPr>
          </a:p>
        </p:txBody>
      </p:sp>
      <p:sp>
        <p:nvSpPr>
          <p:cNvPr id="204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900">
                <a:solidFill>
                  <a:schemeClr val="tx1"/>
                </a:solidFill>
                <a:latin typeface="Arial" charset="0"/>
                <a:ea typeface="ＭＳ Ｐゴシック" pitchFamily="34" charset="-128"/>
              </a:defRPr>
            </a:lvl1pPr>
            <a:lvl2pPr marL="742950" indent="-285750" eaLnBrk="0" hangingPunct="0">
              <a:spcBef>
                <a:spcPct val="30000"/>
              </a:spcBef>
              <a:defRPr sz="1100">
                <a:solidFill>
                  <a:schemeClr val="tx1"/>
                </a:solidFill>
                <a:latin typeface="Arial" charset="0"/>
                <a:ea typeface="ＭＳ Ｐゴシック" pitchFamily="34" charset="-128"/>
              </a:defRPr>
            </a:lvl2pPr>
            <a:lvl3pPr marL="1143000" indent="-228600" eaLnBrk="0" hangingPunct="0">
              <a:spcBef>
                <a:spcPct val="30000"/>
              </a:spcBef>
              <a:defRPr sz="1100">
                <a:solidFill>
                  <a:schemeClr val="tx1"/>
                </a:solidFill>
                <a:latin typeface="Arial" charset="0"/>
                <a:ea typeface="ＭＳ Ｐゴシック" pitchFamily="34" charset="-128"/>
              </a:defRPr>
            </a:lvl3pPr>
            <a:lvl4pPr marL="1600200" indent="-228600" eaLnBrk="0" hangingPunct="0">
              <a:spcBef>
                <a:spcPct val="30000"/>
              </a:spcBef>
              <a:defRPr sz="1100">
                <a:solidFill>
                  <a:schemeClr val="tx1"/>
                </a:solidFill>
                <a:latin typeface="Arial" charset="0"/>
                <a:ea typeface="ＭＳ Ｐゴシック" pitchFamily="34" charset="-128"/>
              </a:defRPr>
            </a:lvl4pPr>
            <a:lvl5pPr marL="2057400" indent="-228600" eaLnBrk="0" hangingPunct="0">
              <a:spcBef>
                <a:spcPct val="30000"/>
              </a:spcBef>
              <a:defRPr sz="11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1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1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1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100">
                <a:solidFill>
                  <a:schemeClr val="tx1"/>
                </a:solidFill>
                <a:latin typeface="Arial" charset="0"/>
                <a:ea typeface="ＭＳ Ｐゴシック" pitchFamily="34" charset="-128"/>
              </a:defRPr>
            </a:lvl9pPr>
          </a:lstStyle>
          <a:p>
            <a:pPr eaLnBrk="1" hangingPunct="1">
              <a:spcBef>
                <a:spcPct val="0"/>
              </a:spcBef>
            </a:pPr>
            <a:fld id="{76B3B013-054A-4D8A-97C9-C9AA586DCA0C}" type="slidenum">
              <a:rPr lang="de-DE" altLang="de-DE" sz="1000" smtClean="0"/>
              <a:pPr eaLnBrk="1" hangingPunct="1">
                <a:spcBef>
                  <a:spcPct val="0"/>
                </a:spcBef>
              </a:pPr>
              <a:t>1</a:t>
            </a:fld>
            <a:endParaRPr lang="fr-FR" altLang="de-DE" sz="1000" dirty="0" smtClean="0"/>
          </a:p>
        </p:txBody>
      </p:sp>
    </p:spTree>
    <p:extLst>
      <p:ext uri="{BB962C8B-B14F-4D97-AF65-F5344CB8AC3E}">
        <p14:creationId xmlns:p14="http://schemas.microsoft.com/office/powerpoint/2010/main" val="3932805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211DC89E-F5A0-4A3F-B071-D7AC38433377}" type="slidenum">
              <a:rPr lang="de-DE" altLang="de-DE" sz="1200"/>
              <a:pPr/>
              <a:t>17</a:t>
            </a:fld>
            <a:endParaRPr lang="fr-FR" altLang="de-DE" sz="1200"/>
          </a:p>
        </p:txBody>
      </p:sp>
      <p:sp>
        <p:nvSpPr>
          <p:cNvPr id="32771" name="Rectangle 2"/>
          <p:cNvSpPr>
            <a:spLocks noGrp="1" noRot="1" noChangeAspect="1" noChangeArrowheads="1" noTextEdit="1"/>
          </p:cNvSpPr>
          <p:nvPr>
            <p:ph type="sldImg"/>
          </p:nvPr>
        </p:nvSpPr>
        <p:spPr>
          <a:xfrm>
            <a:off x="420688" y="742950"/>
            <a:ext cx="5956300" cy="3724275"/>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1135080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F19DB6B4-F869-4CFE-9C06-4C6ECC6A40F2}" type="slidenum">
              <a:rPr lang="de-DE" altLang="de-DE" sz="1200"/>
              <a:pPr/>
              <a:t>18</a:t>
            </a:fld>
            <a:endParaRPr lang="fr-FR" altLang="de-DE" sz="1200"/>
          </a:p>
        </p:txBody>
      </p:sp>
      <p:sp>
        <p:nvSpPr>
          <p:cNvPr id="33795" name="Rectangle 2"/>
          <p:cNvSpPr>
            <a:spLocks noGrp="1" noRot="1" noChangeAspect="1" noChangeArrowheads="1" noTextEdit="1"/>
          </p:cNvSpPr>
          <p:nvPr>
            <p:ph type="sldImg"/>
          </p:nvPr>
        </p:nvSpPr>
        <p:spPr>
          <a:xfrm>
            <a:off x="420688" y="742950"/>
            <a:ext cx="5956300" cy="3724275"/>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727680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1763861A-A6C7-4380-8603-1613DBACD56F}" type="slidenum">
              <a:rPr lang="de-DE" altLang="de-DE" sz="1200"/>
              <a:pPr/>
              <a:t>19</a:t>
            </a:fld>
            <a:endParaRPr lang="fr-FR" altLang="de-DE" sz="1200"/>
          </a:p>
        </p:txBody>
      </p:sp>
      <p:sp>
        <p:nvSpPr>
          <p:cNvPr id="34819" name="Rectangle 2"/>
          <p:cNvSpPr>
            <a:spLocks noGrp="1" noRot="1" noChangeAspect="1" noChangeArrowheads="1" noTextEdit="1"/>
          </p:cNvSpPr>
          <p:nvPr>
            <p:ph type="sldImg"/>
          </p:nvPr>
        </p:nvSpPr>
        <p:spPr>
          <a:xfrm>
            <a:off x="420688" y="742950"/>
            <a:ext cx="5956300" cy="3724275"/>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158254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51077" y="9430306"/>
            <a:ext cx="2946598"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7" rIns="91376" bIns="45687" anchor="b"/>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fld id="{586D99CD-6A33-49A5-999C-9DB4E46968F5}" type="slidenum">
              <a:rPr lang="de-DE" altLang="de-DE" sz="1200"/>
              <a:pPr/>
              <a:t>20</a:t>
            </a:fld>
            <a:endParaRPr lang="fr-FR" altLang="de-DE" sz="1200"/>
          </a:p>
        </p:txBody>
      </p:sp>
      <p:sp>
        <p:nvSpPr>
          <p:cNvPr id="48131" name="Rectangle 2"/>
          <p:cNvSpPr>
            <a:spLocks noGrp="1" noRot="1" noChangeAspect="1" noChangeArrowheads="1" noTextEdit="1"/>
          </p:cNvSpPr>
          <p:nvPr>
            <p:ph type="sldImg"/>
          </p:nvPr>
        </p:nvSpPr>
        <p:spPr>
          <a:xfrm>
            <a:off x="420688" y="742950"/>
            <a:ext cx="5956300" cy="3724275"/>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226436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51077" y="9430306"/>
            <a:ext cx="2946598"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7" rIns="91376" bIns="45687" anchor="b"/>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fld id="{586D99CD-6A33-49A5-999C-9DB4E46968F5}" type="slidenum">
              <a:rPr lang="de-DE" altLang="de-DE" sz="1200"/>
              <a:pPr/>
              <a:t>21</a:t>
            </a:fld>
            <a:endParaRPr lang="fr-FR" altLang="de-DE" sz="1200"/>
          </a:p>
        </p:txBody>
      </p:sp>
      <p:sp>
        <p:nvSpPr>
          <p:cNvPr id="48131" name="Rectangle 2"/>
          <p:cNvSpPr>
            <a:spLocks noGrp="1" noRot="1" noChangeAspect="1" noChangeArrowheads="1" noTextEdit="1"/>
          </p:cNvSpPr>
          <p:nvPr>
            <p:ph type="sldImg"/>
          </p:nvPr>
        </p:nvSpPr>
        <p:spPr>
          <a:xfrm>
            <a:off x="420688" y="742950"/>
            <a:ext cx="5956300" cy="3724275"/>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1344489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C4CEBF83-15BC-4B96-AD83-F2C588FE73F0}" type="slidenum">
              <a:rPr lang="de-DE" altLang="de-DE" sz="1200"/>
              <a:pPr/>
              <a:t>22</a:t>
            </a:fld>
            <a:endParaRPr lang="fr-FR" altLang="de-DE" sz="1200"/>
          </a:p>
        </p:txBody>
      </p:sp>
      <p:sp>
        <p:nvSpPr>
          <p:cNvPr id="49155" name="Rectangle 2"/>
          <p:cNvSpPr>
            <a:spLocks noGrp="1" noRot="1" noChangeAspect="1" noChangeArrowheads="1" noTextEdit="1"/>
          </p:cNvSpPr>
          <p:nvPr>
            <p:ph type="sldImg"/>
          </p:nvPr>
        </p:nvSpPr>
        <p:spPr>
          <a:xfrm>
            <a:off x="420688" y="742950"/>
            <a:ext cx="5956300" cy="3724275"/>
          </a:xfrm>
          <a:ln/>
        </p:spPr>
      </p:sp>
      <p:sp>
        <p:nvSpPr>
          <p:cNvPr id="49156"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063903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36D92AF9-E6C3-40CA-BCEE-584352C7F66A}" type="slidenum">
              <a:rPr lang="de-DE" altLang="de-DE" sz="1200"/>
              <a:pPr/>
              <a:t>23</a:t>
            </a:fld>
            <a:endParaRPr lang="fr-FR" altLang="de-DE" sz="1200"/>
          </a:p>
        </p:txBody>
      </p:sp>
      <p:sp>
        <p:nvSpPr>
          <p:cNvPr id="50179" name="Rectangle 2"/>
          <p:cNvSpPr>
            <a:spLocks noGrp="1" noRot="1" noChangeAspect="1" noChangeArrowheads="1" noTextEdit="1"/>
          </p:cNvSpPr>
          <p:nvPr>
            <p:ph type="sldImg"/>
          </p:nvPr>
        </p:nvSpPr>
        <p:spPr>
          <a:xfrm>
            <a:off x="420688" y="742950"/>
            <a:ext cx="5956300" cy="3724275"/>
          </a:xfrm>
          <a:ln/>
        </p:spPr>
      </p:sp>
      <p:sp>
        <p:nvSpPr>
          <p:cNvPr id="50180"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779277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686D2EE9-B854-4C98-8C23-BBF76D54DC78}" type="slidenum">
              <a:rPr lang="de-DE" altLang="de-DE" sz="1200"/>
              <a:pPr/>
              <a:t>24</a:t>
            </a:fld>
            <a:endParaRPr lang="fr-FR" altLang="de-DE" sz="1200"/>
          </a:p>
        </p:txBody>
      </p:sp>
      <p:sp>
        <p:nvSpPr>
          <p:cNvPr id="53251" name="Rectangle 2"/>
          <p:cNvSpPr>
            <a:spLocks noGrp="1" noRot="1" noChangeAspect="1" noChangeArrowheads="1" noTextEdit="1"/>
          </p:cNvSpPr>
          <p:nvPr>
            <p:ph type="sldImg"/>
          </p:nvPr>
        </p:nvSpPr>
        <p:spPr>
          <a:xfrm>
            <a:off x="420688" y="742950"/>
            <a:ext cx="5956300" cy="3724275"/>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1583540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E1AFF983-4A10-46DC-B210-05811291329C}" type="slidenum">
              <a:rPr lang="de-DE" altLang="de-DE" sz="1200"/>
              <a:pPr/>
              <a:t>25</a:t>
            </a:fld>
            <a:endParaRPr lang="fr-FR" altLang="de-DE" sz="1200"/>
          </a:p>
        </p:txBody>
      </p:sp>
      <p:sp>
        <p:nvSpPr>
          <p:cNvPr id="54275" name="Rectangle 2"/>
          <p:cNvSpPr>
            <a:spLocks noGrp="1" noRot="1" noChangeAspect="1" noChangeArrowheads="1" noTextEdit="1"/>
          </p:cNvSpPr>
          <p:nvPr>
            <p:ph type="sldImg"/>
          </p:nvPr>
        </p:nvSpPr>
        <p:spPr>
          <a:xfrm>
            <a:off x="420688" y="742950"/>
            <a:ext cx="5956300" cy="3724275"/>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15522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BE49F6D8-0027-46BF-9DB4-1F6D15E4584E}" type="slidenum">
              <a:rPr lang="de-DE" altLang="de-DE" sz="1200"/>
              <a:pPr/>
              <a:t>26</a:t>
            </a:fld>
            <a:endParaRPr lang="fr-FR" altLang="de-DE" sz="1200"/>
          </a:p>
        </p:txBody>
      </p:sp>
      <p:sp>
        <p:nvSpPr>
          <p:cNvPr id="51203" name="Rectangle 2"/>
          <p:cNvSpPr>
            <a:spLocks noGrp="1" noRot="1" noChangeAspect="1" noChangeArrowheads="1" noTextEdit="1"/>
          </p:cNvSpPr>
          <p:nvPr>
            <p:ph type="sldImg"/>
          </p:nvPr>
        </p:nvSpPr>
        <p:spPr>
          <a:xfrm>
            <a:off x="420688" y="742950"/>
            <a:ext cx="5956300" cy="3724275"/>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80385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Arial" charset="0"/>
              <a:ea typeface="ＭＳ Ｐゴシック" pitchFamily="34" charset="-128"/>
            </a:endParaRPr>
          </a:p>
        </p:txBody>
      </p:sp>
      <p:sp>
        <p:nvSpPr>
          <p:cNvPr id="204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900">
                <a:solidFill>
                  <a:schemeClr val="tx1"/>
                </a:solidFill>
                <a:latin typeface="Arial" charset="0"/>
                <a:ea typeface="ＭＳ Ｐゴシック" pitchFamily="34" charset="-128"/>
              </a:defRPr>
            </a:lvl1pPr>
            <a:lvl2pPr marL="742950" indent="-285750" eaLnBrk="0" hangingPunct="0">
              <a:spcBef>
                <a:spcPct val="30000"/>
              </a:spcBef>
              <a:defRPr sz="1100">
                <a:solidFill>
                  <a:schemeClr val="tx1"/>
                </a:solidFill>
                <a:latin typeface="Arial" charset="0"/>
                <a:ea typeface="ＭＳ Ｐゴシック" pitchFamily="34" charset="-128"/>
              </a:defRPr>
            </a:lvl2pPr>
            <a:lvl3pPr marL="1143000" indent="-228600" eaLnBrk="0" hangingPunct="0">
              <a:spcBef>
                <a:spcPct val="30000"/>
              </a:spcBef>
              <a:defRPr sz="1100">
                <a:solidFill>
                  <a:schemeClr val="tx1"/>
                </a:solidFill>
                <a:latin typeface="Arial" charset="0"/>
                <a:ea typeface="ＭＳ Ｐゴシック" pitchFamily="34" charset="-128"/>
              </a:defRPr>
            </a:lvl3pPr>
            <a:lvl4pPr marL="1600200" indent="-228600" eaLnBrk="0" hangingPunct="0">
              <a:spcBef>
                <a:spcPct val="30000"/>
              </a:spcBef>
              <a:defRPr sz="1100">
                <a:solidFill>
                  <a:schemeClr val="tx1"/>
                </a:solidFill>
                <a:latin typeface="Arial" charset="0"/>
                <a:ea typeface="ＭＳ Ｐゴシック" pitchFamily="34" charset="-128"/>
              </a:defRPr>
            </a:lvl4pPr>
            <a:lvl5pPr marL="2057400" indent="-228600" eaLnBrk="0" hangingPunct="0">
              <a:spcBef>
                <a:spcPct val="30000"/>
              </a:spcBef>
              <a:defRPr sz="11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1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1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1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100">
                <a:solidFill>
                  <a:schemeClr val="tx1"/>
                </a:solidFill>
                <a:latin typeface="Arial" charset="0"/>
                <a:ea typeface="ＭＳ Ｐゴシック" pitchFamily="34" charset="-128"/>
              </a:defRPr>
            </a:lvl9pPr>
          </a:lstStyle>
          <a:p>
            <a:pPr eaLnBrk="1" hangingPunct="1">
              <a:spcBef>
                <a:spcPct val="0"/>
              </a:spcBef>
            </a:pPr>
            <a:fld id="{EBF2B85C-7FEB-4E71-9436-E58660E18164}" type="slidenum">
              <a:rPr lang="de-DE" altLang="de-DE" sz="1000" smtClean="0"/>
              <a:pPr eaLnBrk="1" hangingPunct="1">
                <a:spcBef>
                  <a:spcPct val="0"/>
                </a:spcBef>
              </a:pPr>
              <a:t>7</a:t>
            </a:fld>
            <a:endParaRPr lang="fr-FR" altLang="de-DE" sz="1000" smtClean="0"/>
          </a:p>
        </p:txBody>
      </p:sp>
    </p:spTree>
    <p:extLst>
      <p:ext uri="{BB962C8B-B14F-4D97-AF65-F5344CB8AC3E}">
        <p14:creationId xmlns:p14="http://schemas.microsoft.com/office/powerpoint/2010/main" val="854757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CB83AF72-C777-4CAC-A51E-E79378995C0C}" type="slidenum">
              <a:rPr lang="de-DE" altLang="de-DE" sz="1200"/>
              <a:pPr/>
              <a:t>27</a:t>
            </a:fld>
            <a:endParaRPr lang="fr-FR" altLang="de-DE" sz="1200"/>
          </a:p>
        </p:txBody>
      </p:sp>
      <p:sp>
        <p:nvSpPr>
          <p:cNvPr id="52227" name="Rectangle 2"/>
          <p:cNvSpPr>
            <a:spLocks noGrp="1" noRot="1" noChangeAspect="1" noChangeArrowheads="1" noTextEdit="1"/>
          </p:cNvSpPr>
          <p:nvPr>
            <p:ph type="sldImg"/>
          </p:nvPr>
        </p:nvSpPr>
        <p:spPr>
          <a:xfrm>
            <a:off x="420688" y="742950"/>
            <a:ext cx="5956300" cy="3724275"/>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2412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7C897963-3C0E-42DE-845B-EE2A0B08C07B}" type="slidenum">
              <a:rPr lang="de-DE" altLang="de-DE" sz="1200"/>
              <a:pPr/>
              <a:t>28</a:t>
            </a:fld>
            <a:endParaRPr lang="fr-FR" altLang="de-DE" sz="1200"/>
          </a:p>
        </p:txBody>
      </p:sp>
      <p:sp>
        <p:nvSpPr>
          <p:cNvPr id="55299" name="Rectangle 2"/>
          <p:cNvSpPr>
            <a:spLocks noGrp="1" noRot="1" noChangeAspect="1" noChangeArrowheads="1" noTextEdit="1"/>
          </p:cNvSpPr>
          <p:nvPr>
            <p:ph type="sldImg"/>
          </p:nvPr>
        </p:nvSpPr>
        <p:spPr>
          <a:xfrm>
            <a:off x="420688" y="742950"/>
            <a:ext cx="5956300" cy="3724275"/>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2175841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1D214D40-2ABE-45AE-AC53-A17FED90388A}" type="slidenum">
              <a:rPr lang="de-DE" altLang="de-DE" sz="1200"/>
              <a:pPr/>
              <a:t>29</a:t>
            </a:fld>
            <a:endParaRPr lang="fr-FR" altLang="de-DE" sz="1200"/>
          </a:p>
        </p:txBody>
      </p:sp>
      <p:sp>
        <p:nvSpPr>
          <p:cNvPr id="56323" name="Rectangle 2"/>
          <p:cNvSpPr>
            <a:spLocks noGrp="1" noRot="1" noChangeAspect="1" noChangeArrowheads="1" noTextEdit="1"/>
          </p:cNvSpPr>
          <p:nvPr>
            <p:ph type="sldImg"/>
          </p:nvPr>
        </p:nvSpPr>
        <p:spPr>
          <a:xfrm>
            <a:off x="420688" y="742950"/>
            <a:ext cx="5956300" cy="3724275"/>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806042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420688" y="742950"/>
            <a:ext cx="5956300" cy="3724275"/>
          </a:xfrm>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937941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6288" y="719138"/>
            <a:ext cx="5762625" cy="3602037"/>
          </a:xfrm>
        </p:spPr>
      </p:sp>
      <p:sp>
        <p:nvSpPr>
          <p:cNvPr id="3" name="Notizenplatzhalter 2"/>
          <p:cNvSpPr>
            <a:spLocks noGrp="1"/>
          </p:cNvSpPr>
          <p:nvPr>
            <p:ph type="body" idx="1"/>
          </p:nvPr>
        </p:nvSpPr>
        <p:spPr/>
        <p:txBody>
          <a:bodyPr/>
          <a:lstStyle/>
          <a:p>
            <a:r>
              <a:rPr lang="de-CH" b="1" dirty="0"/>
              <a:t>Fähigkeiten / Aufgaben</a:t>
            </a:r>
            <a:endParaRPr lang="de-CH" sz="900" dirty="0"/>
          </a:p>
          <a:p>
            <a:pPr marL="285750" indent="-285750">
              <a:spcBef>
                <a:spcPts val="600"/>
              </a:spcBef>
              <a:buFont typeface="Wingdings" panose="05000000000000000000" pitchFamily="2" charset="2"/>
              <a:buChar char="Ø"/>
            </a:pPr>
            <a:r>
              <a:rPr lang="de-CH" sz="900" dirty="0"/>
              <a:t>Ausgeprägte Diagnosefähigkeiten </a:t>
            </a:r>
            <a:r>
              <a:rPr lang="de-CH" sz="900" dirty="0">
                <a:sym typeface="Wingdings" panose="05000000000000000000" pitchFamily="2" charset="2"/>
              </a:rPr>
              <a:t></a:t>
            </a:r>
            <a:r>
              <a:rPr lang="de-CH" sz="900" dirty="0"/>
              <a:t/>
            </a:r>
            <a:br>
              <a:rPr lang="de-CH" sz="900" dirty="0"/>
            </a:br>
            <a:r>
              <a:rPr lang="de-CH" sz="900" dirty="0"/>
              <a:t>Spezialisten für das Ermitteln von Fehlern an Fahrzeugkomponenten und an –</a:t>
            </a:r>
            <a:r>
              <a:rPr lang="de-CH" sz="900" dirty="0" err="1"/>
              <a:t>systemen</a:t>
            </a:r>
            <a:endParaRPr lang="de-CH" sz="900" dirty="0"/>
          </a:p>
          <a:p>
            <a:pPr marL="285750" indent="-285750">
              <a:spcBef>
                <a:spcPts val="600"/>
              </a:spcBef>
              <a:buFont typeface="Wingdings" panose="05000000000000000000" pitchFamily="2" charset="2"/>
              <a:buChar char="Ø"/>
            </a:pPr>
            <a:r>
              <a:rPr lang="de-CH" sz="900" dirty="0"/>
              <a:t>analytisches Denken</a:t>
            </a:r>
          </a:p>
          <a:p>
            <a:pPr marL="285750" indent="-285750">
              <a:spcBef>
                <a:spcPts val="600"/>
              </a:spcBef>
              <a:buFont typeface="Wingdings" panose="05000000000000000000" pitchFamily="2" charset="2"/>
              <a:buChar char="Ø"/>
            </a:pPr>
            <a:r>
              <a:rPr lang="de-CH" sz="900" dirty="0"/>
              <a:t>Ausdauer</a:t>
            </a:r>
          </a:p>
          <a:p>
            <a:pPr marL="285750" indent="-285750">
              <a:spcBef>
                <a:spcPts val="600"/>
              </a:spcBef>
              <a:buFont typeface="Wingdings" panose="05000000000000000000" pitchFamily="2" charset="2"/>
              <a:buChar char="Ø"/>
            </a:pPr>
            <a:r>
              <a:rPr lang="de-CH" sz="900" dirty="0"/>
              <a:t>Führen anspruchsvolle Reparaturen durch</a:t>
            </a:r>
          </a:p>
          <a:p>
            <a:pPr marL="285750" indent="-285750">
              <a:spcBef>
                <a:spcPts val="600"/>
              </a:spcBef>
              <a:buFont typeface="Wingdings" panose="05000000000000000000" pitchFamily="2" charset="2"/>
              <a:buChar char="Ø"/>
            </a:pPr>
            <a:r>
              <a:rPr lang="de-CH" sz="900" dirty="0"/>
              <a:t>hohe Fachkompetenz</a:t>
            </a:r>
          </a:p>
          <a:p>
            <a:pPr marL="285750" indent="-285750">
              <a:spcBef>
                <a:spcPts val="600"/>
              </a:spcBef>
              <a:buFont typeface="Wingdings" panose="05000000000000000000" pitchFamily="2" charset="2"/>
              <a:buChar char="Ø"/>
            </a:pPr>
            <a:r>
              <a:rPr lang="de-CH" sz="900" dirty="0"/>
              <a:t>Verantwortlich für Ausbildung der Lehrlinge</a:t>
            </a:r>
          </a:p>
          <a:p>
            <a:pPr marL="285750" indent="-285750">
              <a:spcBef>
                <a:spcPts val="600"/>
              </a:spcBef>
              <a:buFont typeface="Wingdings" panose="05000000000000000000" pitchFamily="2" charset="2"/>
              <a:buChar char="Ø"/>
            </a:pPr>
            <a:r>
              <a:rPr lang="de-CH" sz="900" dirty="0"/>
              <a:t>Kommunikationsfähigkeit</a:t>
            </a:r>
          </a:p>
          <a:p>
            <a:pPr marL="285750" indent="-285750">
              <a:spcBef>
                <a:spcPts val="600"/>
              </a:spcBef>
              <a:buFont typeface="Wingdings" panose="05000000000000000000" pitchFamily="2" charset="2"/>
              <a:buChar char="Ø"/>
            </a:pPr>
            <a:r>
              <a:rPr lang="de-CH" sz="900" dirty="0"/>
              <a:t>Kundenorientierung</a:t>
            </a:r>
          </a:p>
          <a:p>
            <a:pPr marL="285750" indent="-285750">
              <a:spcBef>
                <a:spcPts val="600"/>
              </a:spcBef>
              <a:buFont typeface="Wingdings" panose="05000000000000000000" pitchFamily="2" charset="2"/>
              <a:buChar char="Ø"/>
            </a:pPr>
            <a:endParaRPr lang="de-CH" sz="900" dirty="0"/>
          </a:p>
          <a:p>
            <a:pPr marL="285750" indent="-285750">
              <a:spcBef>
                <a:spcPts val="600"/>
              </a:spcBef>
              <a:buFont typeface="Wingdings" panose="05000000000000000000" pitchFamily="2" charset="2"/>
              <a:buChar char="Ø"/>
            </a:pPr>
            <a:r>
              <a:rPr lang="de-CH" sz="900" dirty="0"/>
              <a:t>Der </a:t>
            </a:r>
            <a:r>
              <a:rPr lang="de-CH" sz="900" b="1" dirty="0"/>
              <a:t>technische Fachspezialist eine Schlüsselfunktion</a:t>
            </a:r>
            <a:r>
              <a:rPr lang="de-CH" sz="900" b="1" baseline="0" dirty="0"/>
              <a:t> </a:t>
            </a:r>
            <a:r>
              <a:rPr lang="de-CH" sz="900" dirty="0"/>
              <a:t>im Betrieb</a:t>
            </a:r>
          </a:p>
          <a:p>
            <a:endParaRPr lang="de-CH" dirty="0"/>
          </a:p>
        </p:txBody>
      </p:sp>
      <p:sp>
        <p:nvSpPr>
          <p:cNvPr id="4" name="Foliennummernplatzhalter 3"/>
          <p:cNvSpPr>
            <a:spLocks noGrp="1"/>
          </p:cNvSpPr>
          <p:nvPr>
            <p:ph type="sldNum" sz="quarter" idx="10"/>
          </p:nvPr>
        </p:nvSpPr>
        <p:spPr/>
        <p:txBody>
          <a:bodyPr/>
          <a:lstStyle/>
          <a:p>
            <a:pPr>
              <a:defRPr/>
            </a:pPr>
            <a:fld id="{55BD13C9-FF8E-4B69-B48E-97BB1E85E753}" type="slidenum">
              <a:rPr lang="de-DE" smtClean="0"/>
              <a:pPr>
                <a:defRPr/>
              </a:pPr>
              <a:t>32</a:t>
            </a:fld>
            <a:endParaRPr lang="de-DE" dirty="0"/>
          </a:p>
        </p:txBody>
      </p:sp>
    </p:spTree>
    <p:extLst>
      <p:ext uri="{BB962C8B-B14F-4D97-AF65-F5344CB8AC3E}">
        <p14:creationId xmlns:p14="http://schemas.microsoft.com/office/powerpoint/2010/main" val="1296811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a:xfrm>
            <a:off x="1255713" y="719138"/>
            <a:ext cx="4803775" cy="3602037"/>
          </a:xfrm>
          <a:ln/>
        </p:spPr>
      </p:sp>
      <p:sp>
        <p:nvSpPr>
          <p:cNvPr id="17411" name="Notizenplatzhalter 2"/>
          <p:cNvSpPr>
            <a:spLocks noGrp="1"/>
          </p:cNvSpPr>
          <p:nvPr>
            <p:ph type="body" idx="1"/>
          </p:nvPr>
        </p:nvSpPr>
        <p:spPr>
          <a:noFill/>
        </p:spPr>
        <p:txBody>
          <a:bodyPr/>
          <a:lstStyle/>
          <a:p>
            <a:r>
              <a:rPr lang="de-CH" b="1" dirty="0"/>
              <a:t>Fähigkeiten / Aufgaben</a:t>
            </a:r>
          </a:p>
          <a:p>
            <a:pPr marL="285750" indent="-285750">
              <a:spcBef>
                <a:spcPts val="600"/>
              </a:spcBef>
              <a:buFont typeface="Wingdings" panose="05000000000000000000" pitchFamily="2" charset="2"/>
              <a:buChar char="Ø"/>
            </a:pPr>
            <a:r>
              <a:rPr lang="de-CH" sz="900" dirty="0"/>
              <a:t>Organisationstalent</a:t>
            </a:r>
          </a:p>
          <a:p>
            <a:pPr marL="285750" indent="-285750">
              <a:spcBef>
                <a:spcPts val="600"/>
              </a:spcBef>
              <a:buFont typeface="Wingdings" panose="05000000000000000000" pitchFamily="2" charset="2"/>
              <a:buChar char="Ø"/>
            </a:pPr>
            <a:r>
              <a:rPr lang="de-CH" sz="900" dirty="0"/>
              <a:t>Mitarbeitereinsatz planen</a:t>
            </a:r>
          </a:p>
          <a:p>
            <a:pPr marL="285750" indent="-285750">
              <a:spcBef>
                <a:spcPts val="600"/>
              </a:spcBef>
              <a:buFont typeface="Wingdings" panose="05000000000000000000" pitchFamily="2" charset="2"/>
              <a:buChar char="Ø"/>
            </a:pPr>
            <a:r>
              <a:rPr lang="de-CH" sz="900" dirty="0"/>
              <a:t>Koordination der Werkstatt</a:t>
            </a:r>
          </a:p>
          <a:p>
            <a:pPr marL="285750" indent="-285750">
              <a:spcBef>
                <a:spcPts val="600"/>
              </a:spcBef>
              <a:buFont typeface="Wingdings" panose="05000000000000000000" pitchFamily="2" charset="2"/>
              <a:buChar char="Ø"/>
            </a:pPr>
            <a:r>
              <a:rPr lang="de-CH" sz="900" dirty="0"/>
              <a:t>verantwortlich für Werkstattbudget und Zielerreichung</a:t>
            </a:r>
          </a:p>
          <a:p>
            <a:pPr marL="285750" indent="-285750">
              <a:spcBef>
                <a:spcPts val="600"/>
              </a:spcBef>
              <a:buFont typeface="Wingdings" panose="05000000000000000000" pitchFamily="2" charset="2"/>
              <a:buChar char="Ø"/>
            </a:pPr>
            <a:r>
              <a:rPr lang="de-CH" sz="900" dirty="0"/>
              <a:t>sehr gute technische Kenntnisse</a:t>
            </a:r>
          </a:p>
          <a:p>
            <a:pPr marL="285750" indent="-285750">
              <a:spcBef>
                <a:spcPts val="600"/>
              </a:spcBef>
              <a:buFont typeface="Wingdings" panose="05000000000000000000" pitchFamily="2" charset="2"/>
              <a:buChar char="Ø"/>
            </a:pPr>
            <a:r>
              <a:rPr lang="de-CH" sz="900" dirty="0"/>
              <a:t>fachmännische Diagnosen stellen</a:t>
            </a:r>
          </a:p>
          <a:p>
            <a:pPr marL="285750" indent="-285750">
              <a:spcBef>
                <a:spcPts val="600"/>
              </a:spcBef>
              <a:buFont typeface="Wingdings" panose="05000000000000000000" pitchFamily="2" charset="2"/>
              <a:buChar char="Ø"/>
            </a:pPr>
            <a:r>
              <a:rPr lang="de-CH" sz="900" dirty="0"/>
              <a:t>gute Kommunikationsfähigkeiten</a:t>
            </a:r>
          </a:p>
          <a:p>
            <a:pPr marL="285750" indent="-285750">
              <a:spcBef>
                <a:spcPts val="600"/>
              </a:spcBef>
              <a:buFont typeface="Wingdings" panose="05000000000000000000" pitchFamily="2" charset="2"/>
              <a:buChar char="Ø"/>
            </a:pPr>
            <a:r>
              <a:rPr lang="de-CH" sz="900" dirty="0"/>
              <a:t>Ansprechpartner für Kunden, Versicherungen und Lieferanten</a:t>
            </a:r>
          </a:p>
          <a:p>
            <a:pPr marL="285750" indent="-285750">
              <a:spcBef>
                <a:spcPts val="600"/>
              </a:spcBef>
              <a:buFont typeface="Wingdings" panose="05000000000000000000" pitchFamily="2" charset="2"/>
              <a:buChar char="Ø"/>
            </a:pPr>
            <a:r>
              <a:rPr lang="de-CH" sz="900" dirty="0"/>
              <a:t>Mitarbeiterzufriedenheit sicherstellen</a:t>
            </a:r>
          </a:p>
          <a:p>
            <a:pPr marL="285750" indent="-285750">
              <a:spcBef>
                <a:spcPts val="600"/>
              </a:spcBef>
              <a:buFont typeface="Wingdings" panose="05000000000000000000" pitchFamily="2" charset="2"/>
              <a:buChar char="Ø"/>
            </a:pPr>
            <a:r>
              <a:rPr lang="de-CH" sz="900" dirty="0"/>
              <a:t>Qualität und Kundenzufriedenheit  sicherstellen</a:t>
            </a:r>
          </a:p>
          <a:p>
            <a:pPr marL="285750" indent="-285750">
              <a:spcBef>
                <a:spcPts val="600"/>
              </a:spcBef>
              <a:buFont typeface="Wingdings" panose="05000000000000000000" pitchFamily="2" charset="2"/>
              <a:buChar char="Ø"/>
            </a:pPr>
            <a:r>
              <a:rPr lang="de-CH" sz="900" dirty="0"/>
              <a:t>Werkstattauslastung sicherstellen</a:t>
            </a:r>
          </a:p>
          <a:p>
            <a:pPr marL="285750" indent="-285750">
              <a:spcBef>
                <a:spcPts val="600"/>
              </a:spcBef>
              <a:buFont typeface="Wingdings" panose="05000000000000000000" pitchFamily="2" charset="2"/>
              <a:buChar char="Ø"/>
            </a:pPr>
            <a:r>
              <a:rPr lang="de-CH" sz="900" b="1" dirty="0"/>
              <a:t>Führungsperson in der Werkstatt</a:t>
            </a:r>
          </a:p>
          <a:p>
            <a:endParaRPr lang="de-CH" altLang="de-DE" dirty="0"/>
          </a:p>
        </p:txBody>
      </p:sp>
      <p:sp>
        <p:nvSpPr>
          <p:cNvPr id="17412" name="Foliennummernplatzhalter 3"/>
          <p:cNvSpPr>
            <a:spLocks noGrp="1"/>
          </p:cNvSpPr>
          <p:nvPr>
            <p:ph type="sldNum" sz="quarter" idx="5"/>
          </p:nvPr>
        </p:nvSpPr>
        <p:spPr>
          <a:noFill/>
        </p:spPr>
        <p:txBody>
          <a:bodyPr/>
          <a:lstStyle>
            <a:lvl1pPr>
              <a:defRPr sz="2200">
                <a:solidFill>
                  <a:schemeClr val="tx1"/>
                </a:solidFill>
                <a:latin typeface="Times" pitchFamily="18" charset="0"/>
              </a:defRPr>
            </a:lvl1pPr>
            <a:lvl2pPr marL="742950" indent="-285750">
              <a:defRPr sz="2200">
                <a:solidFill>
                  <a:schemeClr val="tx1"/>
                </a:solidFill>
                <a:latin typeface="Times" pitchFamily="18" charset="0"/>
              </a:defRPr>
            </a:lvl2pPr>
            <a:lvl3pPr marL="1143000" indent="-228600">
              <a:defRPr sz="2200">
                <a:solidFill>
                  <a:schemeClr val="tx1"/>
                </a:solidFill>
                <a:latin typeface="Times" pitchFamily="18" charset="0"/>
              </a:defRPr>
            </a:lvl3pPr>
            <a:lvl4pPr marL="1600200" indent="-228600">
              <a:defRPr sz="2200">
                <a:solidFill>
                  <a:schemeClr val="tx1"/>
                </a:solidFill>
                <a:latin typeface="Times" pitchFamily="18" charset="0"/>
              </a:defRPr>
            </a:lvl4pPr>
            <a:lvl5pPr marL="2057400" indent="-228600">
              <a:defRPr sz="2200">
                <a:solidFill>
                  <a:schemeClr val="tx1"/>
                </a:solidFill>
                <a:latin typeface="Times" pitchFamily="18" charset="0"/>
              </a:defRPr>
            </a:lvl5pPr>
            <a:lvl6pPr marL="2514600" indent="-228600" algn="r" eaLnBrk="0" fontAlgn="base" hangingPunct="0">
              <a:spcBef>
                <a:spcPct val="0"/>
              </a:spcBef>
              <a:spcAft>
                <a:spcPct val="0"/>
              </a:spcAft>
              <a:defRPr sz="2200">
                <a:solidFill>
                  <a:schemeClr val="tx1"/>
                </a:solidFill>
                <a:latin typeface="Times" pitchFamily="18" charset="0"/>
              </a:defRPr>
            </a:lvl6pPr>
            <a:lvl7pPr marL="2971800" indent="-228600" algn="r" eaLnBrk="0" fontAlgn="base" hangingPunct="0">
              <a:spcBef>
                <a:spcPct val="0"/>
              </a:spcBef>
              <a:spcAft>
                <a:spcPct val="0"/>
              </a:spcAft>
              <a:defRPr sz="2200">
                <a:solidFill>
                  <a:schemeClr val="tx1"/>
                </a:solidFill>
                <a:latin typeface="Times" pitchFamily="18" charset="0"/>
              </a:defRPr>
            </a:lvl7pPr>
            <a:lvl8pPr marL="3429000" indent="-228600" algn="r" eaLnBrk="0" fontAlgn="base" hangingPunct="0">
              <a:spcBef>
                <a:spcPct val="0"/>
              </a:spcBef>
              <a:spcAft>
                <a:spcPct val="0"/>
              </a:spcAft>
              <a:defRPr sz="2200">
                <a:solidFill>
                  <a:schemeClr val="tx1"/>
                </a:solidFill>
                <a:latin typeface="Times" pitchFamily="18" charset="0"/>
              </a:defRPr>
            </a:lvl8pPr>
            <a:lvl9pPr marL="3886200" indent="-228600" algn="r" eaLnBrk="0" fontAlgn="base" hangingPunct="0">
              <a:spcBef>
                <a:spcPct val="0"/>
              </a:spcBef>
              <a:spcAft>
                <a:spcPct val="0"/>
              </a:spcAft>
              <a:defRPr sz="2200">
                <a:solidFill>
                  <a:schemeClr val="tx1"/>
                </a:solidFill>
                <a:latin typeface="Times" pitchFamily="18" charset="0"/>
              </a:defRPr>
            </a:lvl9pPr>
          </a:lstStyle>
          <a:p>
            <a:fld id="{70C25B41-F2BA-497E-8A79-C6D9A0078E66}" type="slidenum">
              <a:rPr lang="de-CH" altLang="de-DE" sz="1200" smtClean="0"/>
              <a:pPr/>
              <a:t>33</a:t>
            </a:fld>
            <a:endParaRPr lang="de-CH" altLang="de-DE" sz="1200"/>
          </a:p>
        </p:txBody>
      </p:sp>
    </p:spTree>
    <p:extLst>
      <p:ext uri="{BB962C8B-B14F-4D97-AF65-F5344CB8AC3E}">
        <p14:creationId xmlns:p14="http://schemas.microsoft.com/office/powerpoint/2010/main" val="2347185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2200">
                <a:solidFill>
                  <a:schemeClr val="tx1"/>
                </a:solidFill>
                <a:latin typeface="Times" pitchFamily="18" charset="0"/>
              </a:defRPr>
            </a:lvl1pPr>
            <a:lvl2pPr marL="742950" indent="-285750">
              <a:defRPr sz="2200">
                <a:solidFill>
                  <a:schemeClr val="tx1"/>
                </a:solidFill>
                <a:latin typeface="Times" pitchFamily="18" charset="0"/>
              </a:defRPr>
            </a:lvl2pPr>
            <a:lvl3pPr marL="1143000" indent="-228600">
              <a:defRPr sz="2200">
                <a:solidFill>
                  <a:schemeClr val="tx1"/>
                </a:solidFill>
                <a:latin typeface="Times" pitchFamily="18" charset="0"/>
              </a:defRPr>
            </a:lvl3pPr>
            <a:lvl4pPr marL="1600200" indent="-228600">
              <a:defRPr sz="2200">
                <a:solidFill>
                  <a:schemeClr val="tx1"/>
                </a:solidFill>
                <a:latin typeface="Times" pitchFamily="18" charset="0"/>
              </a:defRPr>
            </a:lvl4pPr>
            <a:lvl5pPr marL="2057400" indent="-228600">
              <a:defRPr sz="2200">
                <a:solidFill>
                  <a:schemeClr val="tx1"/>
                </a:solidFill>
                <a:latin typeface="Times" pitchFamily="18" charset="0"/>
              </a:defRPr>
            </a:lvl5pPr>
            <a:lvl6pPr marL="2514600" indent="-228600" algn="r" eaLnBrk="0" fontAlgn="base" hangingPunct="0">
              <a:spcBef>
                <a:spcPct val="0"/>
              </a:spcBef>
              <a:spcAft>
                <a:spcPct val="0"/>
              </a:spcAft>
              <a:defRPr sz="2200">
                <a:solidFill>
                  <a:schemeClr val="tx1"/>
                </a:solidFill>
                <a:latin typeface="Times" pitchFamily="18" charset="0"/>
              </a:defRPr>
            </a:lvl6pPr>
            <a:lvl7pPr marL="2971800" indent="-228600" algn="r" eaLnBrk="0" fontAlgn="base" hangingPunct="0">
              <a:spcBef>
                <a:spcPct val="0"/>
              </a:spcBef>
              <a:spcAft>
                <a:spcPct val="0"/>
              </a:spcAft>
              <a:defRPr sz="2200">
                <a:solidFill>
                  <a:schemeClr val="tx1"/>
                </a:solidFill>
                <a:latin typeface="Times" pitchFamily="18" charset="0"/>
              </a:defRPr>
            </a:lvl7pPr>
            <a:lvl8pPr marL="3429000" indent="-228600" algn="r" eaLnBrk="0" fontAlgn="base" hangingPunct="0">
              <a:spcBef>
                <a:spcPct val="0"/>
              </a:spcBef>
              <a:spcAft>
                <a:spcPct val="0"/>
              </a:spcAft>
              <a:defRPr sz="2200">
                <a:solidFill>
                  <a:schemeClr val="tx1"/>
                </a:solidFill>
                <a:latin typeface="Times" pitchFamily="18" charset="0"/>
              </a:defRPr>
            </a:lvl8pPr>
            <a:lvl9pPr marL="3886200" indent="-228600" algn="r" eaLnBrk="0" fontAlgn="base" hangingPunct="0">
              <a:spcBef>
                <a:spcPct val="0"/>
              </a:spcBef>
              <a:spcAft>
                <a:spcPct val="0"/>
              </a:spcAft>
              <a:defRPr sz="2200">
                <a:solidFill>
                  <a:schemeClr val="tx1"/>
                </a:solidFill>
                <a:latin typeface="Times" pitchFamily="18" charset="0"/>
              </a:defRPr>
            </a:lvl9pPr>
          </a:lstStyle>
          <a:p>
            <a:fld id="{48841203-D397-4F54-96B3-24727466631D}" type="slidenum">
              <a:rPr lang="de-DE" altLang="de-DE" sz="1200" smtClean="0"/>
              <a:pPr/>
              <a:t>34</a:t>
            </a:fld>
            <a:endParaRPr lang="de-DE" altLang="de-DE" sz="1200"/>
          </a:p>
        </p:txBody>
      </p:sp>
      <p:sp>
        <p:nvSpPr>
          <p:cNvPr id="15363" name="Rectangle 2"/>
          <p:cNvSpPr>
            <a:spLocks noGrp="1" noRot="1" noChangeAspect="1" noChangeArrowheads="1" noTextEdit="1"/>
          </p:cNvSpPr>
          <p:nvPr>
            <p:ph type="sldImg"/>
          </p:nvPr>
        </p:nvSpPr>
        <p:spPr>
          <a:xfrm>
            <a:off x="1255713" y="719138"/>
            <a:ext cx="4803775" cy="3602037"/>
          </a:xfrm>
          <a:ln/>
        </p:spPr>
      </p:sp>
      <p:sp>
        <p:nvSpPr>
          <p:cNvPr id="15364" name="Rectangle 3"/>
          <p:cNvSpPr>
            <a:spLocks noGrp="1" noChangeArrowheads="1"/>
          </p:cNvSpPr>
          <p:nvPr>
            <p:ph type="body" idx="1"/>
          </p:nvPr>
        </p:nvSpPr>
        <p:spPr>
          <a:noFill/>
        </p:spPr>
        <p:txBody>
          <a:bodyPr/>
          <a:lstStyle/>
          <a:p>
            <a:r>
              <a:rPr lang="de-CH" b="1" dirty="0"/>
              <a:t>Fähigkeiten / Aufgaben</a:t>
            </a:r>
          </a:p>
          <a:p>
            <a:pPr marL="285750" indent="-285750">
              <a:spcBef>
                <a:spcPts val="600"/>
              </a:spcBef>
              <a:buFont typeface="Wingdings" panose="05000000000000000000" pitchFamily="2" charset="2"/>
              <a:buChar char="Ø"/>
            </a:pPr>
            <a:r>
              <a:rPr lang="de-CH" dirty="0"/>
              <a:t>Ausgeprägte Kommunikationsfähigkeiten</a:t>
            </a:r>
          </a:p>
          <a:p>
            <a:pPr marL="285750" indent="-285750">
              <a:spcBef>
                <a:spcPts val="600"/>
              </a:spcBef>
              <a:buFont typeface="Wingdings" panose="05000000000000000000" pitchFamily="2" charset="2"/>
              <a:buChar char="Ø"/>
            </a:pPr>
            <a:r>
              <a:rPr lang="de-CH" dirty="0"/>
              <a:t>gute Umgangsformen</a:t>
            </a:r>
          </a:p>
          <a:p>
            <a:pPr marL="285750" indent="-285750">
              <a:spcBef>
                <a:spcPts val="600"/>
              </a:spcBef>
              <a:buFont typeface="Wingdings" panose="05000000000000000000" pitchFamily="2" charset="2"/>
              <a:buChar char="Ø"/>
            </a:pPr>
            <a:r>
              <a:rPr lang="de-CH" dirty="0"/>
              <a:t>beraten</a:t>
            </a:r>
          </a:p>
          <a:p>
            <a:pPr marL="285750" indent="-285750">
              <a:spcBef>
                <a:spcPts val="600"/>
              </a:spcBef>
              <a:buFont typeface="Wingdings" panose="05000000000000000000" pitchFamily="2" charset="2"/>
              <a:buChar char="Ø"/>
            </a:pPr>
            <a:r>
              <a:rPr lang="de-CH" dirty="0"/>
              <a:t>organisieren</a:t>
            </a:r>
          </a:p>
          <a:p>
            <a:pPr marL="285750" indent="-285750">
              <a:spcBef>
                <a:spcPts val="600"/>
              </a:spcBef>
              <a:buFont typeface="Wingdings" panose="05000000000000000000" pitchFamily="2" charset="2"/>
              <a:buChar char="Ø"/>
            </a:pPr>
            <a:r>
              <a:rPr lang="de-CH" dirty="0"/>
              <a:t>planen</a:t>
            </a:r>
          </a:p>
          <a:p>
            <a:pPr marL="285750" indent="-285750">
              <a:spcBef>
                <a:spcPts val="600"/>
              </a:spcBef>
              <a:buFont typeface="Wingdings" panose="05000000000000000000" pitchFamily="2" charset="2"/>
              <a:buChar char="Ø"/>
            </a:pPr>
            <a:r>
              <a:rPr lang="de-CH" dirty="0"/>
              <a:t>koordinieren</a:t>
            </a:r>
          </a:p>
          <a:p>
            <a:pPr marL="285750" indent="-285750">
              <a:spcBef>
                <a:spcPts val="600"/>
              </a:spcBef>
              <a:buFont typeface="Wingdings" panose="05000000000000000000" pitchFamily="2" charset="2"/>
              <a:buChar char="Ø"/>
            </a:pPr>
            <a:r>
              <a:rPr lang="de-CH" dirty="0"/>
              <a:t>teamfähig</a:t>
            </a:r>
          </a:p>
          <a:p>
            <a:pPr marL="285750" indent="-285750">
              <a:spcBef>
                <a:spcPts val="600"/>
              </a:spcBef>
              <a:buFont typeface="Wingdings" panose="05000000000000000000" pitchFamily="2" charset="2"/>
              <a:buChar char="Ø"/>
            </a:pPr>
            <a:r>
              <a:rPr lang="de-CH" dirty="0"/>
              <a:t>Termine überwachen</a:t>
            </a:r>
          </a:p>
          <a:p>
            <a:pPr marL="285750" indent="-285750">
              <a:spcBef>
                <a:spcPts val="600"/>
              </a:spcBef>
              <a:buFont typeface="Wingdings" panose="05000000000000000000" pitchFamily="2" charset="2"/>
              <a:buChar char="Ø"/>
            </a:pPr>
            <a:r>
              <a:rPr lang="de-CH" dirty="0"/>
              <a:t>technisches Verständnis</a:t>
            </a:r>
          </a:p>
          <a:p>
            <a:pPr marL="285750" indent="-285750">
              <a:spcBef>
                <a:spcPts val="600"/>
              </a:spcBef>
              <a:buFont typeface="Wingdings" panose="05000000000000000000" pitchFamily="2" charset="2"/>
              <a:buChar char="Ø"/>
            </a:pPr>
            <a:r>
              <a:rPr lang="de-CH" dirty="0"/>
              <a:t>Umgehen mit Kundenreklamationen</a:t>
            </a:r>
          </a:p>
          <a:p>
            <a:pPr marL="285750" indent="-285750">
              <a:buFont typeface="Wingdings" panose="05000000000000000000" pitchFamily="2" charset="2"/>
              <a:buChar char="Ø"/>
            </a:pPr>
            <a:r>
              <a:rPr lang="de-CH" dirty="0"/>
              <a:t>Administrative Tätigkeiten: </a:t>
            </a:r>
            <a:br>
              <a:rPr lang="de-CH" dirty="0"/>
            </a:br>
            <a:r>
              <a:rPr lang="de-CH" dirty="0"/>
              <a:t>Kalkulationen, Kostenvoranschläge, </a:t>
            </a:r>
            <a:br>
              <a:rPr lang="de-CH" dirty="0"/>
            </a:br>
            <a:r>
              <a:rPr lang="de-CH" dirty="0"/>
              <a:t>Aufträge annehmen erstellen und abrechnen, </a:t>
            </a:r>
            <a:br>
              <a:rPr lang="de-CH" dirty="0"/>
            </a:br>
            <a:r>
              <a:rPr lang="de-CH" dirty="0"/>
              <a:t>Garantien abwickeln</a:t>
            </a:r>
          </a:p>
          <a:p>
            <a:endParaRPr lang="de-CH" altLang="de-DE" dirty="0"/>
          </a:p>
        </p:txBody>
      </p:sp>
    </p:spTree>
    <p:extLst>
      <p:ext uri="{BB962C8B-B14F-4D97-AF65-F5344CB8AC3E}">
        <p14:creationId xmlns:p14="http://schemas.microsoft.com/office/powerpoint/2010/main" val="2859389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200">
                <a:solidFill>
                  <a:schemeClr val="tx1"/>
                </a:solidFill>
                <a:latin typeface="Times" pitchFamily="18" charset="0"/>
              </a:defRPr>
            </a:lvl1pPr>
            <a:lvl2pPr marL="742950" indent="-285750">
              <a:defRPr sz="2200">
                <a:solidFill>
                  <a:schemeClr val="tx1"/>
                </a:solidFill>
                <a:latin typeface="Times" pitchFamily="18" charset="0"/>
              </a:defRPr>
            </a:lvl2pPr>
            <a:lvl3pPr marL="1143000" indent="-228600">
              <a:defRPr sz="2200">
                <a:solidFill>
                  <a:schemeClr val="tx1"/>
                </a:solidFill>
                <a:latin typeface="Times" pitchFamily="18" charset="0"/>
              </a:defRPr>
            </a:lvl3pPr>
            <a:lvl4pPr marL="1600200" indent="-228600">
              <a:defRPr sz="2200">
                <a:solidFill>
                  <a:schemeClr val="tx1"/>
                </a:solidFill>
                <a:latin typeface="Times" pitchFamily="18" charset="0"/>
              </a:defRPr>
            </a:lvl4pPr>
            <a:lvl5pPr marL="2057400" indent="-228600">
              <a:defRPr sz="2200">
                <a:solidFill>
                  <a:schemeClr val="tx1"/>
                </a:solidFill>
                <a:latin typeface="Times" pitchFamily="18" charset="0"/>
              </a:defRPr>
            </a:lvl5pPr>
            <a:lvl6pPr marL="2514600" indent="-228600" algn="r" eaLnBrk="0" fontAlgn="base" hangingPunct="0">
              <a:spcBef>
                <a:spcPct val="0"/>
              </a:spcBef>
              <a:spcAft>
                <a:spcPct val="0"/>
              </a:spcAft>
              <a:defRPr sz="2200">
                <a:solidFill>
                  <a:schemeClr val="tx1"/>
                </a:solidFill>
                <a:latin typeface="Times" pitchFamily="18" charset="0"/>
              </a:defRPr>
            </a:lvl6pPr>
            <a:lvl7pPr marL="2971800" indent="-228600" algn="r" eaLnBrk="0" fontAlgn="base" hangingPunct="0">
              <a:spcBef>
                <a:spcPct val="0"/>
              </a:spcBef>
              <a:spcAft>
                <a:spcPct val="0"/>
              </a:spcAft>
              <a:defRPr sz="2200">
                <a:solidFill>
                  <a:schemeClr val="tx1"/>
                </a:solidFill>
                <a:latin typeface="Times" pitchFamily="18" charset="0"/>
              </a:defRPr>
            </a:lvl7pPr>
            <a:lvl8pPr marL="3429000" indent="-228600" algn="r" eaLnBrk="0" fontAlgn="base" hangingPunct="0">
              <a:spcBef>
                <a:spcPct val="0"/>
              </a:spcBef>
              <a:spcAft>
                <a:spcPct val="0"/>
              </a:spcAft>
              <a:defRPr sz="2200">
                <a:solidFill>
                  <a:schemeClr val="tx1"/>
                </a:solidFill>
                <a:latin typeface="Times" pitchFamily="18" charset="0"/>
              </a:defRPr>
            </a:lvl8pPr>
            <a:lvl9pPr marL="3886200" indent="-228600" algn="r" eaLnBrk="0" fontAlgn="base" hangingPunct="0">
              <a:spcBef>
                <a:spcPct val="0"/>
              </a:spcBef>
              <a:spcAft>
                <a:spcPct val="0"/>
              </a:spcAft>
              <a:defRPr sz="2200">
                <a:solidFill>
                  <a:schemeClr val="tx1"/>
                </a:solidFill>
                <a:latin typeface="Times" pitchFamily="18" charset="0"/>
              </a:defRPr>
            </a:lvl9pPr>
          </a:lstStyle>
          <a:p>
            <a:fld id="{1B52FB5B-C99B-48EE-BE7E-9A49D5BC8CD3}" type="slidenum">
              <a:rPr lang="de-DE" altLang="de-DE" sz="1200" smtClean="0"/>
              <a:pPr/>
              <a:t>35</a:t>
            </a:fld>
            <a:endParaRPr lang="de-DE" altLang="de-DE" sz="1200"/>
          </a:p>
        </p:txBody>
      </p:sp>
      <p:sp>
        <p:nvSpPr>
          <p:cNvPr id="16387" name="Rectangle 2"/>
          <p:cNvSpPr>
            <a:spLocks noGrp="1" noRot="1" noChangeAspect="1" noChangeArrowheads="1" noTextEdit="1"/>
          </p:cNvSpPr>
          <p:nvPr>
            <p:ph type="sldImg"/>
          </p:nvPr>
        </p:nvSpPr>
        <p:spPr>
          <a:xfrm>
            <a:off x="1255713" y="719138"/>
            <a:ext cx="4803775" cy="3602037"/>
          </a:xfrm>
          <a:ln/>
        </p:spPr>
      </p:sp>
      <p:sp>
        <p:nvSpPr>
          <p:cNvPr id="16388" name="Rectangle 3"/>
          <p:cNvSpPr>
            <a:spLocks noGrp="1" noChangeArrowheads="1"/>
          </p:cNvSpPr>
          <p:nvPr>
            <p:ph type="body" idx="1"/>
          </p:nvPr>
        </p:nvSpPr>
        <p:spPr>
          <a:noFill/>
        </p:spPr>
        <p:txBody>
          <a:bodyPr/>
          <a:lstStyle/>
          <a:p>
            <a:r>
              <a:rPr lang="de-CH" b="1" dirty="0"/>
              <a:t>Fähigkeiten / Aufgaben</a:t>
            </a:r>
          </a:p>
          <a:p>
            <a:pPr marL="285750" indent="-285750">
              <a:spcBef>
                <a:spcPts val="600"/>
              </a:spcBef>
              <a:buFont typeface="Wingdings" panose="05000000000000000000" pitchFamily="2" charset="2"/>
              <a:buChar char="Ø"/>
            </a:pPr>
            <a:r>
              <a:rPr lang="de-CH" dirty="0"/>
              <a:t>sehr gutes Auftreten</a:t>
            </a:r>
          </a:p>
          <a:p>
            <a:pPr marL="285750" indent="-285750">
              <a:spcBef>
                <a:spcPts val="600"/>
              </a:spcBef>
              <a:buFont typeface="Wingdings" panose="05000000000000000000" pitchFamily="2" charset="2"/>
              <a:buChar char="Ø"/>
            </a:pPr>
            <a:r>
              <a:rPr lang="de-CH" dirty="0"/>
              <a:t>gute Produktekenntnisse</a:t>
            </a:r>
          </a:p>
          <a:p>
            <a:pPr marL="285750" indent="-285750">
              <a:spcBef>
                <a:spcPts val="600"/>
              </a:spcBef>
              <a:buFont typeface="Wingdings" panose="05000000000000000000" pitchFamily="2" charset="2"/>
              <a:buChar char="Ø"/>
            </a:pPr>
            <a:r>
              <a:rPr lang="de-CH" dirty="0"/>
              <a:t>ausgeprägte Kundenorientierung</a:t>
            </a:r>
          </a:p>
          <a:p>
            <a:pPr marL="285750" indent="-285750">
              <a:spcBef>
                <a:spcPts val="600"/>
              </a:spcBef>
              <a:buFont typeface="Wingdings" panose="05000000000000000000" pitchFamily="2" charset="2"/>
              <a:buChar char="Ø"/>
            </a:pPr>
            <a:r>
              <a:rPr lang="de-CH" dirty="0"/>
              <a:t>psychologische Kenntnisse</a:t>
            </a:r>
          </a:p>
          <a:p>
            <a:pPr marL="285750" indent="-285750">
              <a:spcBef>
                <a:spcPts val="600"/>
              </a:spcBef>
              <a:buFont typeface="Wingdings" panose="05000000000000000000" pitchFamily="2" charset="2"/>
              <a:buChar char="Ø"/>
            </a:pPr>
            <a:r>
              <a:rPr lang="de-CH" dirty="0"/>
              <a:t>beraten: Produkt, Mobilität, Finanzierungen, Versicherungen</a:t>
            </a:r>
          </a:p>
          <a:p>
            <a:pPr marL="285750" indent="-285750">
              <a:spcBef>
                <a:spcPts val="600"/>
              </a:spcBef>
              <a:buFont typeface="Wingdings" panose="05000000000000000000" pitchFamily="2" charset="2"/>
              <a:buChar char="Ø"/>
            </a:pPr>
            <a:r>
              <a:rPr lang="de-CH" dirty="0"/>
              <a:t>Abschlussstärke / Verkaufstechnik</a:t>
            </a:r>
          </a:p>
          <a:p>
            <a:pPr marL="285750" indent="-285750">
              <a:spcBef>
                <a:spcPts val="600"/>
              </a:spcBef>
              <a:buFont typeface="Wingdings" panose="05000000000000000000" pitchFamily="2" charset="2"/>
              <a:buChar char="Ø"/>
            </a:pPr>
            <a:r>
              <a:rPr lang="de-CH" dirty="0"/>
              <a:t>Marketingkenntnisse</a:t>
            </a:r>
          </a:p>
          <a:p>
            <a:pPr marL="285750" indent="-285750">
              <a:spcBef>
                <a:spcPts val="600"/>
              </a:spcBef>
              <a:buFont typeface="Wingdings" panose="05000000000000000000" pitchFamily="2" charset="2"/>
              <a:buChar char="Ø"/>
            </a:pPr>
            <a:r>
              <a:rPr lang="de-CH" dirty="0"/>
              <a:t>administrative Fähigkeiten</a:t>
            </a:r>
          </a:p>
          <a:p>
            <a:pPr marL="285750" indent="-285750">
              <a:spcBef>
                <a:spcPts val="600"/>
              </a:spcBef>
              <a:buFont typeface="Wingdings" panose="05000000000000000000" pitchFamily="2" charset="2"/>
              <a:buChar char="Ø"/>
            </a:pPr>
            <a:r>
              <a:rPr lang="de-CH" dirty="0"/>
              <a:t>kalkulieren </a:t>
            </a:r>
          </a:p>
          <a:p>
            <a:pPr marL="285750" indent="-285750">
              <a:spcBef>
                <a:spcPts val="600"/>
              </a:spcBef>
              <a:buFont typeface="Wingdings" panose="05000000000000000000" pitchFamily="2" charset="2"/>
              <a:buChar char="Ø"/>
            </a:pPr>
            <a:r>
              <a:rPr lang="de-CH" dirty="0"/>
              <a:t>Flexibilität</a:t>
            </a:r>
          </a:p>
          <a:p>
            <a:pPr marL="285750" indent="-285750">
              <a:spcBef>
                <a:spcPts val="600"/>
              </a:spcBef>
              <a:buFont typeface="Wingdings" panose="05000000000000000000" pitchFamily="2" charset="2"/>
              <a:buChar char="Ø"/>
            </a:pPr>
            <a:r>
              <a:rPr lang="de-CH" dirty="0"/>
              <a:t>organisieren</a:t>
            </a:r>
          </a:p>
          <a:p>
            <a:endParaRPr lang="de-CH" altLang="de-DE" dirty="0"/>
          </a:p>
        </p:txBody>
      </p:sp>
    </p:spTree>
    <p:extLst>
      <p:ext uri="{BB962C8B-B14F-4D97-AF65-F5344CB8AC3E}">
        <p14:creationId xmlns:p14="http://schemas.microsoft.com/office/powerpoint/2010/main" val="1773794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55713" y="719138"/>
            <a:ext cx="4803775" cy="3602037"/>
          </a:xfrm>
        </p:spPr>
      </p:sp>
      <p:sp>
        <p:nvSpPr>
          <p:cNvPr id="3" name="Notizenplatzhalter 2"/>
          <p:cNvSpPr>
            <a:spLocks noGrp="1"/>
          </p:cNvSpPr>
          <p:nvPr>
            <p:ph type="body" idx="1"/>
          </p:nvPr>
        </p:nvSpPr>
        <p:spPr/>
        <p:txBody>
          <a:bodyPr/>
          <a:lstStyle/>
          <a:p>
            <a:r>
              <a:rPr lang="de-CH" b="1" dirty="0"/>
              <a:t>Fähigkeiten </a:t>
            </a:r>
            <a:r>
              <a:rPr lang="de-CH" b="1"/>
              <a:t>/ Aufgaben</a:t>
            </a:r>
            <a:endParaRPr lang="de-CH" b="1" dirty="0"/>
          </a:p>
          <a:p>
            <a:pPr marL="285750" indent="-285750">
              <a:spcBef>
                <a:spcPts val="600"/>
              </a:spcBef>
              <a:buFont typeface="Wingdings" panose="05000000000000000000" pitchFamily="2" charset="2"/>
              <a:buChar char="Ø"/>
            </a:pPr>
            <a:r>
              <a:rPr lang="de-CH" sz="900" dirty="0"/>
              <a:t>Führung der Bereiche Verkauf, Kundendienst, Werkstatt, Ersatzteillager, Finanzen, Administration und Personal</a:t>
            </a:r>
          </a:p>
          <a:p>
            <a:pPr marL="285750" indent="-285750">
              <a:spcBef>
                <a:spcPts val="600"/>
              </a:spcBef>
              <a:buFont typeface="Wingdings" panose="05000000000000000000" pitchFamily="2" charset="2"/>
              <a:buChar char="Ø"/>
            </a:pPr>
            <a:r>
              <a:rPr lang="de-CH" sz="900" dirty="0"/>
              <a:t>Unternehmerisches denken und handeln</a:t>
            </a:r>
          </a:p>
          <a:p>
            <a:pPr marL="285750" indent="-285750">
              <a:spcBef>
                <a:spcPts val="600"/>
              </a:spcBef>
              <a:buFont typeface="Wingdings" panose="05000000000000000000" pitchFamily="2" charset="2"/>
              <a:buChar char="Ø"/>
            </a:pPr>
            <a:r>
              <a:rPr lang="de-CH" sz="900" dirty="0"/>
              <a:t>Marktpotential erkennen</a:t>
            </a:r>
          </a:p>
          <a:p>
            <a:pPr marL="285750" indent="-285750">
              <a:spcBef>
                <a:spcPts val="600"/>
              </a:spcBef>
              <a:buFont typeface="Wingdings" panose="05000000000000000000" pitchFamily="2" charset="2"/>
              <a:buChar char="Ø"/>
            </a:pPr>
            <a:r>
              <a:rPr lang="de-CH" sz="900" dirty="0"/>
              <a:t>Strategien entwickeln und umsetzen</a:t>
            </a:r>
          </a:p>
          <a:p>
            <a:pPr marL="285750" indent="-285750">
              <a:spcBef>
                <a:spcPts val="600"/>
              </a:spcBef>
              <a:buFont typeface="Wingdings" panose="05000000000000000000" pitchFamily="2" charset="2"/>
              <a:buChar char="Ø"/>
            </a:pPr>
            <a:r>
              <a:rPr lang="de-CH" sz="900" dirty="0"/>
              <a:t>Struktur und Organisation für erfolgreiches </a:t>
            </a:r>
            <a:r>
              <a:rPr lang="de-CH" sz="900" dirty="0" err="1"/>
              <a:t>Sales</a:t>
            </a:r>
            <a:r>
              <a:rPr lang="de-CH" sz="900" dirty="0"/>
              <a:t> und </a:t>
            </a:r>
            <a:r>
              <a:rPr lang="de-CH" sz="900" dirty="0" err="1"/>
              <a:t>Aftersales</a:t>
            </a:r>
            <a:r>
              <a:rPr lang="de-CH" sz="900" dirty="0"/>
              <a:t> Geschäft sicherstellen</a:t>
            </a:r>
          </a:p>
          <a:p>
            <a:pPr marL="285750" indent="-285750">
              <a:spcBef>
                <a:spcPts val="600"/>
              </a:spcBef>
              <a:buFont typeface="Wingdings" panose="05000000000000000000" pitchFamily="2" charset="2"/>
              <a:buChar char="Ø"/>
            </a:pPr>
            <a:r>
              <a:rPr lang="de-CH" sz="900" dirty="0"/>
              <a:t>Mitarbeiter- sowie Kundenzufriedenheit und Qualität</a:t>
            </a:r>
          </a:p>
          <a:p>
            <a:pPr marL="285750" indent="-285750">
              <a:spcBef>
                <a:spcPts val="600"/>
              </a:spcBef>
              <a:buFont typeface="Wingdings" panose="05000000000000000000" pitchFamily="2" charset="2"/>
              <a:buChar char="Ø"/>
            </a:pPr>
            <a:r>
              <a:rPr lang="de-CH" sz="900" dirty="0"/>
              <a:t>Gesamt Budget- und Ergebnisverantwortung</a:t>
            </a:r>
          </a:p>
          <a:p>
            <a:pPr marL="285750" indent="-285750">
              <a:spcBef>
                <a:spcPts val="600"/>
              </a:spcBef>
              <a:buFont typeface="Wingdings" panose="05000000000000000000" pitchFamily="2" charset="2"/>
              <a:buChar char="Ø"/>
            </a:pPr>
            <a:endParaRPr lang="de-CH" sz="900" dirty="0"/>
          </a:p>
          <a:p>
            <a:pPr marL="285750" indent="-285750">
              <a:spcBef>
                <a:spcPts val="600"/>
              </a:spcBef>
              <a:buFont typeface="Wingdings" panose="05000000000000000000" pitchFamily="2" charset="2"/>
              <a:buChar char="Ø"/>
            </a:pPr>
            <a:r>
              <a:rPr lang="de-CH" sz="900" b="1" dirty="0"/>
              <a:t>Führungsaufgabe</a:t>
            </a:r>
            <a:endParaRPr lang="de-CH" b="1" dirty="0"/>
          </a:p>
          <a:p>
            <a:endParaRPr lang="de-CH" dirty="0"/>
          </a:p>
        </p:txBody>
      </p:sp>
      <p:sp>
        <p:nvSpPr>
          <p:cNvPr id="4" name="Foliennummernplatzhalter 3"/>
          <p:cNvSpPr>
            <a:spLocks noGrp="1"/>
          </p:cNvSpPr>
          <p:nvPr>
            <p:ph type="sldNum" sz="quarter" idx="10"/>
          </p:nvPr>
        </p:nvSpPr>
        <p:spPr/>
        <p:txBody>
          <a:bodyPr/>
          <a:lstStyle/>
          <a:p>
            <a:pPr>
              <a:defRPr/>
            </a:pPr>
            <a:fld id="{55BD13C9-FF8E-4B69-B48E-97BB1E85E753}" type="slidenum">
              <a:rPr lang="de-DE" smtClean="0"/>
              <a:pPr>
                <a:defRPr/>
              </a:pPr>
              <a:t>36</a:t>
            </a:fld>
            <a:endParaRPr lang="de-DE" dirty="0"/>
          </a:p>
        </p:txBody>
      </p:sp>
    </p:spTree>
    <p:extLst>
      <p:ext uri="{BB962C8B-B14F-4D97-AF65-F5344CB8AC3E}">
        <p14:creationId xmlns:p14="http://schemas.microsoft.com/office/powerpoint/2010/main" val="2966472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9187080F-BB48-4E84-AD86-15280EDCF709}" type="slidenum">
              <a:rPr lang="de-DE" altLang="de-DE" sz="1200"/>
              <a:pPr/>
              <a:t>38</a:t>
            </a:fld>
            <a:endParaRPr lang="de-DE" altLang="de-DE" sz="1200"/>
          </a:p>
        </p:txBody>
      </p:sp>
      <p:sp>
        <p:nvSpPr>
          <p:cNvPr id="36867" name="Rectangle 2"/>
          <p:cNvSpPr>
            <a:spLocks noGrp="1" noRot="1" noChangeAspect="1" noChangeArrowheads="1" noTextEdit="1"/>
          </p:cNvSpPr>
          <p:nvPr>
            <p:ph type="sldImg"/>
          </p:nvPr>
        </p:nvSpPr>
        <p:spPr>
          <a:xfrm>
            <a:off x="420688" y="742950"/>
            <a:ext cx="5956300" cy="3724275"/>
          </a:xfrm>
          <a:ln/>
        </p:spPr>
      </p:sp>
      <p:sp>
        <p:nvSpPr>
          <p:cNvPr id="36868"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smtClean="0">
                <a:latin typeface="Arial" charset="0"/>
                <a:cs typeface="Arial" charset="0"/>
              </a:rPr>
              <a:t>Telematik-Steuerung von Automobilen</a:t>
            </a:r>
            <a:r>
              <a:rPr lang="de-DE" altLang="de-DE" smtClean="0">
                <a:latin typeface="Arial" charset="0"/>
                <a:cs typeface="Arial" charset="0"/>
              </a:rPr>
              <a:t/>
            </a:r>
            <a:br>
              <a:rPr lang="de-DE" altLang="de-DE" smtClean="0">
                <a:latin typeface="Arial" charset="0"/>
                <a:cs typeface="Arial" charset="0"/>
              </a:rPr>
            </a:br>
            <a:r>
              <a:rPr lang="de-DE" altLang="de-DE" smtClean="0">
                <a:latin typeface="Arial" charset="0"/>
                <a:cs typeface="Arial" charset="0"/>
              </a:rPr>
              <a:t/>
            </a:r>
            <a:br>
              <a:rPr lang="de-DE" altLang="de-DE" smtClean="0">
                <a:latin typeface="Arial" charset="0"/>
                <a:cs typeface="Arial" charset="0"/>
              </a:rPr>
            </a:br>
            <a:r>
              <a:rPr lang="de-DE" altLang="de-DE" b="1" smtClean="0">
                <a:solidFill>
                  <a:schemeClr val="accent2"/>
                </a:solidFill>
                <a:latin typeface="Arial" charset="0"/>
                <a:cs typeface="Arial" charset="0"/>
              </a:rPr>
              <a:t>Gute Verbindungen</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Die Telematik verbindet Telekommunikation mit Informatik im Auto. In der Automobiltechnik verbergen sich hinter diesem Begriff aufwändige Mobilitätssysteme, die dem Fahrer E-Mails vorlesen, das nächste Hotel finden oder das Navigationssystem mit aktuellen Verkehrsinformationen versorgen. </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In Verbindung mit einem fest eingebauten Autotelefon bieten einige Autohersteller heute auch automatische Notrufsysteme an. Diese senden bei einem Unfall automatisch ein Notrufsignal mit präziser Standortbestimmung aus, das die Rettungsdienste zur Unglücksstelle führt. Zudem enthält das SOS-Signal Daten zur Schwere des Unfalls. Die Grundlage für diese Meldung liefern die Daten der Fahrzeugsensoren, die für das Auslösen der Airbags zuständig sind.</a:t>
            </a:r>
            <a:br>
              <a:rPr lang="de-DE" altLang="de-DE" b="1" smtClean="0">
                <a:solidFill>
                  <a:schemeClr val="accent2"/>
                </a:solidFill>
                <a:latin typeface="Arial" charset="0"/>
                <a:cs typeface="Arial" charset="0"/>
              </a:rPr>
            </a:br>
            <a:endParaRPr lang="de-DE" altLang="de-DE" b="1" smtClean="0">
              <a:solidFill>
                <a:schemeClr val="accent2"/>
              </a:solidFill>
              <a:latin typeface="Arial" charset="0"/>
              <a:cs typeface="Arial" charset="0"/>
            </a:endParaRPr>
          </a:p>
          <a:p>
            <a:endParaRPr lang="de-DE" altLang="de-DE" b="1" smtClean="0">
              <a:solidFill>
                <a:schemeClr val="accent2"/>
              </a:solidFill>
              <a:latin typeface="Arial" charset="0"/>
              <a:cs typeface="Arial" charset="0"/>
            </a:endParaRPr>
          </a:p>
        </p:txBody>
      </p:sp>
    </p:spTree>
    <p:extLst>
      <p:ext uri="{BB962C8B-B14F-4D97-AF65-F5344CB8AC3E}">
        <p14:creationId xmlns:p14="http://schemas.microsoft.com/office/powerpoint/2010/main" val="54991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740" indent="-282207">
              <a:defRPr sz="2400">
                <a:solidFill>
                  <a:schemeClr val="tx1"/>
                </a:solidFill>
                <a:latin typeface="Times" pitchFamily="18" charset="0"/>
              </a:defRPr>
            </a:lvl2pPr>
            <a:lvl3pPr marL="1128831" indent="-225766">
              <a:defRPr sz="2400">
                <a:solidFill>
                  <a:schemeClr val="tx1"/>
                </a:solidFill>
                <a:latin typeface="Times" pitchFamily="18" charset="0"/>
              </a:defRPr>
            </a:lvl3pPr>
            <a:lvl4pPr marL="1580364" indent="-225766">
              <a:defRPr sz="2400">
                <a:solidFill>
                  <a:schemeClr val="tx1"/>
                </a:solidFill>
                <a:latin typeface="Times" pitchFamily="18" charset="0"/>
              </a:defRPr>
            </a:lvl4pPr>
            <a:lvl5pPr marL="2031895" indent="-225766">
              <a:defRPr sz="2400">
                <a:solidFill>
                  <a:schemeClr val="tx1"/>
                </a:solidFill>
                <a:latin typeface="Times" pitchFamily="18" charset="0"/>
              </a:defRPr>
            </a:lvl5pPr>
            <a:lvl6pPr marL="2483428" indent="-225766" algn="r" eaLnBrk="0" fontAlgn="base" hangingPunct="0">
              <a:spcBef>
                <a:spcPct val="0"/>
              </a:spcBef>
              <a:spcAft>
                <a:spcPct val="0"/>
              </a:spcAft>
              <a:defRPr sz="2400">
                <a:solidFill>
                  <a:schemeClr val="tx1"/>
                </a:solidFill>
                <a:latin typeface="Times" pitchFamily="18" charset="0"/>
              </a:defRPr>
            </a:lvl6pPr>
            <a:lvl7pPr marL="2934960" indent="-225766" algn="r" eaLnBrk="0" fontAlgn="base" hangingPunct="0">
              <a:spcBef>
                <a:spcPct val="0"/>
              </a:spcBef>
              <a:spcAft>
                <a:spcPct val="0"/>
              </a:spcAft>
              <a:defRPr sz="2400">
                <a:solidFill>
                  <a:schemeClr val="tx1"/>
                </a:solidFill>
                <a:latin typeface="Times" pitchFamily="18" charset="0"/>
              </a:defRPr>
            </a:lvl7pPr>
            <a:lvl8pPr marL="3386493" indent="-225766" algn="r" eaLnBrk="0" fontAlgn="base" hangingPunct="0">
              <a:spcBef>
                <a:spcPct val="0"/>
              </a:spcBef>
              <a:spcAft>
                <a:spcPct val="0"/>
              </a:spcAft>
              <a:defRPr sz="2400">
                <a:solidFill>
                  <a:schemeClr val="tx1"/>
                </a:solidFill>
                <a:latin typeface="Times" pitchFamily="18" charset="0"/>
              </a:defRPr>
            </a:lvl8pPr>
            <a:lvl9pPr marL="3838025" indent="-225766" algn="r" eaLnBrk="0" fontAlgn="base" hangingPunct="0">
              <a:spcBef>
                <a:spcPct val="0"/>
              </a:spcBef>
              <a:spcAft>
                <a:spcPct val="0"/>
              </a:spcAft>
              <a:defRPr sz="2400">
                <a:solidFill>
                  <a:schemeClr val="tx1"/>
                </a:solidFill>
                <a:latin typeface="Times" pitchFamily="18" charset="0"/>
              </a:defRPr>
            </a:lvl9pPr>
          </a:lstStyle>
          <a:p>
            <a:fld id="{686D2EE9-B854-4C98-8C23-BBF76D54DC78}" type="slidenum">
              <a:rPr lang="de-DE" altLang="de-DE" sz="1200"/>
              <a:pPr/>
              <a:t>10</a:t>
            </a:fld>
            <a:endParaRPr lang="de-DE" altLang="de-DE" sz="1200" dirty="0"/>
          </a:p>
        </p:txBody>
      </p:sp>
      <p:sp>
        <p:nvSpPr>
          <p:cNvPr id="53251" name="Rectangle 2"/>
          <p:cNvSpPr>
            <a:spLocks noGrp="1" noRot="1" noChangeAspect="1" noChangeArrowheads="1" noTextEdit="1"/>
          </p:cNvSpPr>
          <p:nvPr>
            <p:ph type="sldImg"/>
          </p:nvPr>
        </p:nvSpPr>
        <p:spPr>
          <a:xfrm>
            <a:off x="114300" y="793750"/>
            <a:ext cx="6361113" cy="397510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dirty="0">
              <a:latin typeface="Times" pitchFamily="18" charset="0"/>
            </a:endParaRPr>
          </a:p>
        </p:txBody>
      </p:sp>
    </p:spTree>
    <p:extLst>
      <p:ext uri="{BB962C8B-B14F-4D97-AF65-F5344CB8AC3E}">
        <p14:creationId xmlns:p14="http://schemas.microsoft.com/office/powerpoint/2010/main" val="2557570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4BA3DB9E-A47C-4573-874B-49B9377449EE}" type="slidenum">
              <a:rPr lang="de-DE" altLang="de-DE" sz="1200"/>
              <a:pPr/>
              <a:t>39</a:t>
            </a:fld>
            <a:endParaRPr lang="fr-FR" altLang="de-DE" sz="1200"/>
          </a:p>
        </p:txBody>
      </p:sp>
      <p:sp>
        <p:nvSpPr>
          <p:cNvPr id="35843" name="Rectangle 2"/>
          <p:cNvSpPr>
            <a:spLocks noGrp="1" noRot="1" noChangeAspect="1" noChangeArrowheads="1" noTextEdit="1"/>
          </p:cNvSpPr>
          <p:nvPr>
            <p:ph type="sldImg"/>
          </p:nvPr>
        </p:nvSpPr>
        <p:spPr>
          <a:xfrm>
            <a:off x="420688" y="742950"/>
            <a:ext cx="5956300" cy="3724275"/>
          </a:xfrm>
          <a:ln/>
        </p:spPr>
      </p:sp>
      <p:sp>
        <p:nvSpPr>
          <p:cNvPr id="35844"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b="1" dirty="0" smtClean="0">
              <a:solidFill>
                <a:schemeClr val="accent2"/>
              </a:solidFill>
              <a:latin typeface="Arial" charset="0"/>
              <a:cs typeface="Arial" charset="0"/>
            </a:endParaRPr>
          </a:p>
        </p:txBody>
      </p:sp>
    </p:spTree>
    <p:extLst>
      <p:ext uri="{BB962C8B-B14F-4D97-AF65-F5344CB8AC3E}">
        <p14:creationId xmlns:p14="http://schemas.microsoft.com/office/powerpoint/2010/main" val="3167657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4DBCC0DD-49C1-4BE0-8680-8078183CB2D8}" type="slidenum">
              <a:rPr lang="de-DE" altLang="de-DE" sz="1200"/>
              <a:pPr/>
              <a:t>40</a:t>
            </a:fld>
            <a:endParaRPr lang="fr-FR" altLang="de-DE" sz="1200"/>
          </a:p>
        </p:txBody>
      </p:sp>
      <p:sp>
        <p:nvSpPr>
          <p:cNvPr id="47107" name="Rectangle 2"/>
          <p:cNvSpPr>
            <a:spLocks noGrp="1" noRot="1" noChangeAspect="1" noChangeArrowheads="1" noTextEdit="1"/>
          </p:cNvSpPr>
          <p:nvPr>
            <p:ph type="sldImg"/>
          </p:nvPr>
        </p:nvSpPr>
        <p:spPr>
          <a:xfrm>
            <a:off x="420688" y="742950"/>
            <a:ext cx="5956300" cy="3724275"/>
          </a:xfrm>
          <a:ln/>
        </p:spPr>
      </p:sp>
      <p:sp>
        <p:nvSpPr>
          <p:cNvPr id="47108"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b="1" dirty="0" smtClean="0">
              <a:latin typeface="Arial" charset="0"/>
              <a:cs typeface="Arial" charset="0"/>
            </a:endParaRPr>
          </a:p>
        </p:txBody>
      </p:sp>
    </p:spTree>
    <p:extLst>
      <p:ext uri="{BB962C8B-B14F-4D97-AF65-F5344CB8AC3E}">
        <p14:creationId xmlns:p14="http://schemas.microsoft.com/office/powerpoint/2010/main" val="1091928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9187080F-BB48-4E84-AD86-15280EDCF709}" type="slidenum">
              <a:rPr lang="de-DE" altLang="de-DE" sz="1200"/>
              <a:pPr/>
              <a:t>41</a:t>
            </a:fld>
            <a:endParaRPr lang="fr-FR" altLang="de-DE" sz="1200"/>
          </a:p>
        </p:txBody>
      </p:sp>
      <p:sp>
        <p:nvSpPr>
          <p:cNvPr id="36867" name="Rectangle 2"/>
          <p:cNvSpPr>
            <a:spLocks noGrp="1" noRot="1" noChangeAspect="1" noChangeArrowheads="1" noTextEdit="1"/>
          </p:cNvSpPr>
          <p:nvPr>
            <p:ph type="sldImg"/>
          </p:nvPr>
        </p:nvSpPr>
        <p:spPr>
          <a:xfrm>
            <a:off x="420688" y="742950"/>
            <a:ext cx="5956300" cy="3724275"/>
          </a:xfrm>
          <a:ln/>
        </p:spPr>
      </p:sp>
      <p:sp>
        <p:nvSpPr>
          <p:cNvPr id="36868"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b="1" dirty="0" smtClean="0">
              <a:solidFill>
                <a:schemeClr val="accent2"/>
              </a:solidFill>
              <a:latin typeface="Arial" charset="0"/>
              <a:cs typeface="Arial" charset="0"/>
            </a:endParaRPr>
          </a:p>
        </p:txBody>
      </p:sp>
    </p:spTree>
    <p:extLst>
      <p:ext uri="{BB962C8B-B14F-4D97-AF65-F5344CB8AC3E}">
        <p14:creationId xmlns:p14="http://schemas.microsoft.com/office/powerpoint/2010/main" val="2482016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9E3E2BC6-9D2E-4703-BF9C-F36C79641417}" type="slidenum">
              <a:rPr lang="de-DE" altLang="de-DE" sz="1200"/>
              <a:pPr/>
              <a:t>42</a:t>
            </a:fld>
            <a:endParaRPr lang="fr-FR" altLang="de-DE" sz="1200"/>
          </a:p>
        </p:txBody>
      </p:sp>
      <p:sp>
        <p:nvSpPr>
          <p:cNvPr id="40963" name="Rectangle 2"/>
          <p:cNvSpPr>
            <a:spLocks noGrp="1" noRot="1" noChangeAspect="1" noChangeArrowheads="1" noTextEdit="1"/>
          </p:cNvSpPr>
          <p:nvPr>
            <p:ph type="sldImg"/>
          </p:nvPr>
        </p:nvSpPr>
        <p:spPr>
          <a:xfrm>
            <a:off x="420688" y="742950"/>
            <a:ext cx="5956300" cy="3724275"/>
          </a:xfrm>
          <a:ln/>
        </p:spPr>
      </p:sp>
      <p:sp>
        <p:nvSpPr>
          <p:cNvPr id="40964"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charset="0"/>
              <a:cs typeface="Arial" charset="0"/>
            </a:endParaRPr>
          </a:p>
        </p:txBody>
      </p:sp>
    </p:spTree>
    <p:extLst>
      <p:ext uri="{BB962C8B-B14F-4D97-AF65-F5344CB8AC3E}">
        <p14:creationId xmlns:p14="http://schemas.microsoft.com/office/powerpoint/2010/main" val="2860593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920803D4-7067-4AB1-82A5-124D163C39BA}" type="slidenum">
              <a:rPr lang="de-DE" altLang="de-DE" sz="1200"/>
              <a:pPr/>
              <a:t>43</a:t>
            </a:fld>
            <a:endParaRPr lang="fr-FR" altLang="de-DE" sz="1200"/>
          </a:p>
        </p:txBody>
      </p:sp>
      <p:sp>
        <p:nvSpPr>
          <p:cNvPr id="41987" name="Rectangle 2"/>
          <p:cNvSpPr>
            <a:spLocks noGrp="1" noRot="1" noChangeAspect="1" noChangeArrowheads="1" noTextEdit="1"/>
          </p:cNvSpPr>
          <p:nvPr>
            <p:ph type="sldImg"/>
          </p:nvPr>
        </p:nvSpPr>
        <p:spPr>
          <a:xfrm>
            <a:off x="420688" y="742950"/>
            <a:ext cx="5956300" cy="3724275"/>
          </a:xfrm>
          <a:ln/>
        </p:spPr>
      </p:sp>
      <p:sp>
        <p:nvSpPr>
          <p:cNvPr id="41988"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b="1" dirty="0" smtClean="0">
              <a:latin typeface="Arial" charset="0"/>
              <a:cs typeface="Arial" charset="0"/>
            </a:endParaRPr>
          </a:p>
        </p:txBody>
      </p:sp>
    </p:spTree>
    <p:extLst>
      <p:ext uri="{BB962C8B-B14F-4D97-AF65-F5344CB8AC3E}">
        <p14:creationId xmlns:p14="http://schemas.microsoft.com/office/powerpoint/2010/main" val="816138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DC4467B7-6A1F-452C-8B23-BE29F23F45D1}" type="slidenum">
              <a:rPr lang="de-DE" altLang="de-DE" sz="1200"/>
              <a:pPr/>
              <a:t>44</a:t>
            </a:fld>
            <a:endParaRPr lang="fr-FR" altLang="de-DE" sz="1200"/>
          </a:p>
        </p:txBody>
      </p:sp>
      <p:sp>
        <p:nvSpPr>
          <p:cNvPr id="46083" name="Rectangle 2"/>
          <p:cNvSpPr>
            <a:spLocks noGrp="1" noRot="1" noChangeAspect="1" noChangeArrowheads="1" noTextEdit="1"/>
          </p:cNvSpPr>
          <p:nvPr>
            <p:ph type="sldImg"/>
          </p:nvPr>
        </p:nvSpPr>
        <p:spPr>
          <a:xfrm>
            <a:off x="420688" y="742950"/>
            <a:ext cx="5956300" cy="3724275"/>
          </a:xfrm>
          <a:ln/>
        </p:spPr>
      </p:sp>
      <p:sp>
        <p:nvSpPr>
          <p:cNvPr id="46084"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nSpc>
                <a:spcPct val="150000"/>
              </a:lnSpc>
              <a:spcBef>
                <a:spcPct val="0"/>
              </a:spcBef>
            </a:pPr>
            <a:r>
              <a:t/>
            </a:r>
            <a:br/>
            <a:endParaRPr lang="fr-FR" altLang="de-DE" sz="1400">
              <a:solidFill>
                <a:schemeClr val="bg1"/>
              </a:solidFill>
              <a:latin typeface="Times" pitchFamily="18" charset="0"/>
            </a:endParaRPr>
          </a:p>
        </p:txBody>
      </p:sp>
      <p:sp>
        <p:nvSpPr>
          <p:cNvPr id="46085" name="Text Box 4"/>
          <p:cNvSpPr txBox="1">
            <a:spLocks noChangeArrowheads="1"/>
          </p:cNvSpPr>
          <p:nvPr/>
        </p:nvSpPr>
        <p:spPr bwMode="auto">
          <a:xfrm>
            <a:off x="1057833" y="4963319"/>
            <a:ext cx="5134248" cy="443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l" eaLnBrk="1" hangingPunct="1">
              <a:spcBef>
                <a:spcPct val="50000"/>
              </a:spcBef>
            </a:pPr>
            <a:r>
              <a:rPr lang="de-DE" altLang="de-DE" sz="1200" b="1">
                <a:latin typeface="Arial" charset="0"/>
              </a:rPr>
              <a:t>Télédiagnostic</a:t>
            </a:r>
          </a:p>
          <a:p>
            <a:pPr algn="l" eaLnBrk="1" hangingPunct="1">
              <a:spcBef>
                <a:spcPct val="50000"/>
              </a:spcBef>
            </a:pPr>
            <a:r>
              <a:rPr lang="de-DE" altLang="de-DE" sz="1200" b="1">
                <a:solidFill>
                  <a:schemeClr val="accent2"/>
                </a:solidFill>
                <a:latin typeface="Arial" charset="0"/>
              </a:rPr>
              <a:t>Viele Fahrzeuge haben über CAN-Bus vernetzte, eigendiagnosefähige Steuergeräte. Werkstätten vernetzen Motortester, Auftragsannahme, Ersatzteillager und Buchhaltung. Der nächste Schritt kombiniert die Vernetzung von Fahrzeug, Werkstatt und Fahrzeughersteller.</a:t>
            </a:r>
            <a:endParaRPr lang="fr-FR" altLang="de-DE" sz="1200" b="1">
              <a:solidFill>
                <a:schemeClr val="accent2"/>
              </a:solidFill>
              <a:latin typeface="Arial" charset="0"/>
              <a:ea typeface="Arial Unicode MS" pitchFamily="34" charset="-128"/>
              <a:cs typeface="Arial Unicode MS" pitchFamily="34" charset="-128"/>
            </a:endParaRPr>
          </a:p>
          <a:p>
            <a:pPr algn="l" eaLnBrk="1" hangingPunct="1">
              <a:spcBef>
                <a:spcPct val="50000"/>
              </a:spcBef>
            </a:pPr>
            <a:r>
              <a:rPr lang="de-DE" altLang="de-DE" sz="1200" b="1">
                <a:solidFill>
                  <a:schemeClr val="accent2"/>
                </a:solidFill>
                <a:latin typeface="Arial" charset="0"/>
              </a:rPr>
              <a:t>Durch die Telediagnose wollen Fahrzeughersteller und Serviceunternehmen fahrzeugrelevante Verschleißdaten erfassen und mit den Möglichkeiten der modernen Telekommunikation übertragen. Das können Daten über </a:t>
            </a:r>
          </a:p>
          <a:p>
            <a:pPr algn="l" eaLnBrk="1" hangingPunct="1">
              <a:spcBef>
                <a:spcPct val="50000"/>
              </a:spcBef>
              <a:buFontTx/>
              <a:buChar char="•"/>
            </a:pPr>
            <a:r>
              <a:rPr dirty="0" smtClean="0"/>
              <a:t>   </a:t>
            </a:r>
            <a:r>
              <a:rPr lang="de-DE" altLang="de-DE" sz="1200" b="1">
                <a:solidFill>
                  <a:schemeClr val="accent2"/>
                </a:solidFill>
                <a:latin typeface="Arial" charset="0"/>
              </a:rPr>
              <a:t>Menge und Zustand des Motoröls,</a:t>
            </a:r>
          </a:p>
          <a:p>
            <a:pPr algn="l" eaLnBrk="1" hangingPunct="1">
              <a:spcBef>
                <a:spcPct val="50000"/>
              </a:spcBef>
              <a:buFontTx/>
              <a:buChar char="•"/>
            </a:pPr>
            <a:r>
              <a:rPr dirty="0" smtClean="0"/>
              <a:t>   </a:t>
            </a:r>
            <a:r>
              <a:rPr lang="de-DE" altLang="de-DE" sz="1200" b="1">
                <a:solidFill>
                  <a:schemeClr val="accent2"/>
                </a:solidFill>
                <a:latin typeface="Arial" charset="0"/>
              </a:rPr>
              <a:t>Belagstärke von Kupplung oder Bremse,</a:t>
            </a:r>
          </a:p>
          <a:p>
            <a:pPr algn="l" eaLnBrk="1" hangingPunct="1">
              <a:spcBef>
                <a:spcPct val="50000"/>
              </a:spcBef>
              <a:buFontTx/>
              <a:buChar char="•"/>
            </a:pPr>
            <a:r>
              <a:rPr dirty="0" smtClean="0"/>
              <a:t>   </a:t>
            </a:r>
            <a:r>
              <a:rPr lang="de-DE" altLang="de-DE" sz="1200" b="1">
                <a:solidFill>
                  <a:schemeClr val="accent2"/>
                </a:solidFill>
                <a:latin typeface="Arial" charset="0"/>
              </a:rPr>
              <a:t>sich drastisch ändernde Abgaswerte, </a:t>
            </a:r>
          </a:p>
          <a:p>
            <a:pPr algn="l" eaLnBrk="1" hangingPunct="1">
              <a:spcBef>
                <a:spcPct val="50000"/>
              </a:spcBef>
              <a:buFontTx/>
              <a:buChar char="•"/>
            </a:pPr>
            <a:r>
              <a:rPr dirty="0" smtClean="0"/>
              <a:t>   </a:t>
            </a:r>
            <a:r>
              <a:rPr lang="de-DE" altLang="de-DE" sz="1200" b="1">
                <a:solidFill>
                  <a:schemeClr val="accent2"/>
                </a:solidFill>
                <a:latin typeface="Arial" charset="0"/>
              </a:rPr>
              <a:t>nachlassende Öl- bzw. Kraftstoffdrücke,</a:t>
            </a:r>
          </a:p>
          <a:p>
            <a:pPr algn="l" eaLnBrk="1" hangingPunct="1">
              <a:spcBef>
                <a:spcPct val="50000"/>
              </a:spcBef>
              <a:buFontTx/>
              <a:buChar char="•"/>
            </a:pPr>
            <a:r>
              <a:rPr dirty="0" smtClean="0"/>
              <a:t>   </a:t>
            </a:r>
            <a:r>
              <a:rPr lang="de-DE" altLang="de-DE" sz="1200" b="1">
                <a:solidFill>
                  <a:schemeClr val="accent2"/>
                </a:solidFill>
                <a:latin typeface="Arial" charset="0"/>
              </a:rPr>
              <a:t>oder zu heiß werdende Schalt- oder Achsgetriebe sein.</a:t>
            </a:r>
            <a:endParaRPr lang="fr-FR" altLang="de-DE" sz="1200" b="1">
              <a:solidFill>
                <a:schemeClr val="accent2"/>
              </a:solidFill>
              <a:latin typeface="Arial" charset="0"/>
              <a:ea typeface="Arial Unicode MS" pitchFamily="34" charset="-128"/>
              <a:cs typeface="Arial Unicode MS" pitchFamily="34" charset="-128"/>
            </a:endParaRPr>
          </a:p>
          <a:p>
            <a:pPr algn="l" eaLnBrk="1" hangingPunct="1">
              <a:spcBef>
                <a:spcPct val="50000"/>
              </a:spcBef>
            </a:pPr>
            <a:r>
              <a:rPr lang="de-DE" altLang="de-DE" sz="1200" b="1">
                <a:solidFill>
                  <a:schemeClr val="accent2"/>
                </a:solidFill>
                <a:latin typeface="Arial" charset="0"/>
              </a:rPr>
              <a:t>Im Prinzip also alle Daten, die die Eigendiagnose im Fahrzeug erfassen kann. </a:t>
            </a:r>
          </a:p>
          <a:p>
            <a:pPr algn="l" eaLnBrk="1" hangingPunct="1">
              <a:spcBef>
                <a:spcPct val="50000"/>
              </a:spcBef>
            </a:pPr>
            <a:r>
              <a:rPr lang="de-DE" altLang="de-DE" sz="1200" b="1">
                <a:solidFill>
                  <a:schemeClr val="accent2"/>
                </a:solidFill>
                <a:latin typeface="Arial" charset="0"/>
              </a:rPr>
              <a:t>Diese Informationen werden dann über Mobilfunknetze an eine Zentrale der Fahrzeughersteller oder an Servicecenter gesendet. </a:t>
            </a:r>
          </a:p>
        </p:txBody>
      </p:sp>
    </p:spTree>
    <p:extLst>
      <p:ext uri="{BB962C8B-B14F-4D97-AF65-F5344CB8AC3E}">
        <p14:creationId xmlns:p14="http://schemas.microsoft.com/office/powerpoint/2010/main" val="2412485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Video Siegerehrung auf Janik Leuenbergers Bild verlinkt</a:t>
            </a:r>
            <a:endParaRPr lang="de-CH" dirty="0"/>
          </a:p>
        </p:txBody>
      </p:sp>
      <p:sp>
        <p:nvSpPr>
          <p:cNvPr id="4" name="Foliennummernplatzhalter 3"/>
          <p:cNvSpPr>
            <a:spLocks noGrp="1"/>
          </p:cNvSpPr>
          <p:nvPr>
            <p:ph type="sldNum" sz="quarter" idx="10"/>
          </p:nvPr>
        </p:nvSpPr>
        <p:spPr/>
        <p:txBody>
          <a:bodyPr/>
          <a:lstStyle/>
          <a:p>
            <a:pPr>
              <a:defRPr/>
            </a:pPr>
            <a:fld id="{66F9AA61-7AFB-486C-8413-C1033E3F451E}" type="slidenum">
              <a:rPr lang="de-DE" smtClean="0"/>
              <a:pPr>
                <a:defRPr/>
              </a:pPr>
              <a:t>48</a:t>
            </a:fld>
            <a:endParaRPr lang="de-DE" dirty="0"/>
          </a:p>
        </p:txBody>
      </p:sp>
    </p:spTree>
    <p:extLst>
      <p:ext uri="{BB962C8B-B14F-4D97-AF65-F5344CB8AC3E}">
        <p14:creationId xmlns:p14="http://schemas.microsoft.com/office/powerpoint/2010/main" val="6484362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Notizen</a:t>
            </a:r>
            <a:r>
              <a:rPr lang="de-CH" baseline="0" dirty="0" smtClean="0"/>
              <a:t> Jahresziele: </a:t>
            </a:r>
          </a:p>
          <a:p>
            <a:pPr lvl="0"/>
            <a:r>
              <a:rPr lang="de-DE" dirty="0" smtClean="0"/>
              <a:t>Bewerbung Autoberufe</a:t>
            </a:r>
            <a:endParaRPr lang="de-CH" dirty="0" smtClean="0"/>
          </a:p>
          <a:p>
            <a:pPr lvl="0"/>
            <a:r>
              <a:rPr lang="de-DE" dirty="0" err="1" smtClean="0"/>
              <a:t>Social</a:t>
            </a:r>
            <a:r>
              <a:rPr lang="de-DE" dirty="0" smtClean="0"/>
              <a:t> Media (FB, Instagram, Blog), Autoberufe.ch überarbeiten und yousty.ch aktiv bewirtschaften</a:t>
            </a:r>
            <a:endParaRPr lang="de-CH" dirty="0" smtClean="0"/>
          </a:p>
          <a:p>
            <a:pPr lvl="0"/>
            <a:r>
              <a:rPr lang="de-DE" dirty="0" smtClean="0"/>
              <a:t>Teilnahme </a:t>
            </a:r>
            <a:r>
              <a:rPr lang="de-DE" dirty="0" err="1" smtClean="0"/>
              <a:t>WorldSkills</a:t>
            </a:r>
            <a:r>
              <a:rPr lang="de-DE" dirty="0" smtClean="0"/>
              <a:t> Abu Dhabi</a:t>
            </a:r>
            <a:endParaRPr lang="de-CH" dirty="0" smtClean="0"/>
          </a:p>
          <a:p>
            <a:pPr lvl="0"/>
            <a:r>
              <a:rPr lang="de-DE" dirty="0" smtClean="0"/>
              <a:t>Berufswerbung an Transport-CH / Autosalon</a:t>
            </a:r>
            <a:endParaRPr lang="de-CH" dirty="0" smtClean="0"/>
          </a:p>
          <a:p>
            <a:pPr lvl="0"/>
            <a:r>
              <a:rPr lang="de-DE" dirty="0" smtClean="0"/>
              <a:t>Medienarbeit Berufsbildung (regional und national)</a:t>
            </a:r>
            <a:endParaRPr lang="de-CH" dirty="0" smtClean="0"/>
          </a:p>
          <a:p>
            <a:r>
              <a:rPr lang="de-DE" dirty="0" smtClean="0"/>
              <a:t>Neues Kommunikationssujet für Nachwuchs inkl. NFZ</a:t>
            </a:r>
          </a:p>
          <a:p>
            <a:r>
              <a:rPr lang="de-DE" dirty="0" smtClean="0"/>
              <a:t>Neuer Grundbildungs-Flyer</a:t>
            </a:r>
          </a:p>
          <a:p>
            <a:endParaRPr lang="de-DE" dirty="0" smtClean="0"/>
          </a:p>
          <a:p>
            <a:r>
              <a:rPr lang="de-DE" dirty="0" smtClean="0"/>
              <a:t>Facebook</a:t>
            </a:r>
          </a:p>
          <a:p>
            <a:r>
              <a:rPr lang="de-DE" dirty="0" smtClean="0"/>
              <a:t>Instagram</a:t>
            </a:r>
          </a:p>
          <a:p>
            <a:r>
              <a:rPr lang="de-DE" dirty="0" err="1" smtClean="0"/>
              <a:t>Snapchat</a:t>
            </a:r>
            <a:endParaRPr lang="de-DE" dirty="0" smtClean="0"/>
          </a:p>
          <a:p>
            <a:r>
              <a:rPr lang="de-DE" dirty="0" smtClean="0"/>
              <a:t>Website autoberufe.ch</a:t>
            </a:r>
            <a:endParaRPr lang="de-CH" dirty="0" smtClean="0"/>
          </a:p>
          <a:p>
            <a:endParaRPr lang="de-CH" dirty="0"/>
          </a:p>
        </p:txBody>
      </p:sp>
      <p:sp>
        <p:nvSpPr>
          <p:cNvPr id="4" name="Foliennummernplatzhalter 3"/>
          <p:cNvSpPr>
            <a:spLocks noGrp="1"/>
          </p:cNvSpPr>
          <p:nvPr>
            <p:ph type="sldNum" sz="quarter" idx="10"/>
          </p:nvPr>
        </p:nvSpPr>
        <p:spPr/>
        <p:txBody>
          <a:bodyPr/>
          <a:lstStyle/>
          <a:p>
            <a:pPr>
              <a:defRPr/>
            </a:pPr>
            <a:fld id="{66F9AA61-7AFB-486C-8413-C1033E3F451E}" type="slidenum">
              <a:rPr lang="de-DE" smtClean="0"/>
              <a:pPr>
                <a:defRPr/>
              </a:pPr>
              <a:t>56</a:t>
            </a:fld>
            <a:endParaRPr lang="de-DE" dirty="0"/>
          </a:p>
        </p:txBody>
      </p:sp>
    </p:spTree>
    <p:extLst>
      <p:ext uri="{BB962C8B-B14F-4D97-AF65-F5344CB8AC3E}">
        <p14:creationId xmlns:p14="http://schemas.microsoft.com/office/powerpoint/2010/main" val="287730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F5B30D2C-1A6B-46F2-A62A-38CFA9BC772E}" type="slidenum">
              <a:rPr lang="de-DE" altLang="de-DE" sz="1200"/>
              <a:pPr/>
              <a:t>11</a:t>
            </a:fld>
            <a:endParaRPr lang="fr-FR" altLang="de-DE" sz="1200"/>
          </a:p>
        </p:txBody>
      </p:sp>
      <p:sp>
        <p:nvSpPr>
          <p:cNvPr id="43011" name="Rectangle 2"/>
          <p:cNvSpPr>
            <a:spLocks noGrp="1" noRot="1" noChangeAspect="1" noChangeArrowheads="1" noTextEdit="1"/>
          </p:cNvSpPr>
          <p:nvPr>
            <p:ph type="sldImg"/>
          </p:nvPr>
        </p:nvSpPr>
        <p:spPr>
          <a:xfrm>
            <a:off x="420688" y="742950"/>
            <a:ext cx="5956300" cy="3724275"/>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891265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4E645717-2032-4272-B190-CE6E201A3E6D}" type="slidenum">
              <a:rPr lang="de-DE" altLang="de-DE" sz="1200"/>
              <a:pPr/>
              <a:t>12</a:t>
            </a:fld>
            <a:endParaRPr lang="fr-FR" altLang="de-DE" sz="1200"/>
          </a:p>
        </p:txBody>
      </p:sp>
      <p:sp>
        <p:nvSpPr>
          <p:cNvPr id="44035" name="Rectangle 2"/>
          <p:cNvSpPr>
            <a:spLocks noGrp="1" noRot="1" noChangeAspect="1" noChangeArrowheads="1" noTextEdit="1"/>
          </p:cNvSpPr>
          <p:nvPr>
            <p:ph type="sldImg"/>
          </p:nvPr>
        </p:nvSpPr>
        <p:spPr>
          <a:xfrm>
            <a:off x="420688" y="742950"/>
            <a:ext cx="5956300" cy="3724275"/>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43259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D9F8498B-C8BE-466B-813B-331EDC2AE4D8}" type="slidenum">
              <a:rPr lang="de-DE" altLang="de-DE" sz="1200"/>
              <a:pPr/>
              <a:t>13</a:t>
            </a:fld>
            <a:endParaRPr lang="fr-FR" altLang="de-DE" sz="1200"/>
          </a:p>
        </p:txBody>
      </p:sp>
      <p:sp>
        <p:nvSpPr>
          <p:cNvPr id="45059" name="Rectangle 2"/>
          <p:cNvSpPr>
            <a:spLocks noGrp="1" noRot="1" noChangeAspect="1" noChangeArrowheads="1" noTextEdit="1"/>
          </p:cNvSpPr>
          <p:nvPr>
            <p:ph type="sldImg"/>
          </p:nvPr>
        </p:nvSpPr>
        <p:spPr>
          <a:xfrm>
            <a:off x="420688" y="742950"/>
            <a:ext cx="5956300" cy="3724275"/>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374827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87026564-687C-4B2E-B60C-9ED373ABF775}" type="slidenum">
              <a:rPr lang="de-DE" altLang="de-DE" sz="1200"/>
              <a:pPr/>
              <a:t>14</a:t>
            </a:fld>
            <a:endParaRPr lang="fr-FR" altLang="de-DE" sz="1200"/>
          </a:p>
        </p:txBody>
      </p:sp>
      <p:sp>
        <p:nvSpPr>
          <p:cNvPr id="37891" name="Rectangle 2"/>
          <p:cNvSpPr>
            <a:spLocks noGrp="1" noRot="1" noChangeAspect="1" noChangeArrowheads="1" noTextEdit="1"/>
          </p:cNvSpPr>
          <p:nvPr>
            <p:ph type="sldImg"/>
          </p:nvPr>
        </p:nvSpPr>
        <p:spPr>
          <a:xfrm>
            <a:off x="420688" y="742950"/>
            <a:ext cx="5956300" cy="3724275"/>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819020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B3D6AE7B-8821-42BB-BA50-8725275DE6C2}" type="slidenum">
              <a:rPr lang="de-DE" altLang="de-DE" sz="1200"/>
              <a:pPr/>
              <a:t>15</a:t>
            </a:fld>
            <a:endParaRPr lang="fr-FR" altLang="de-DE" sz="1200"/>
          </a:p>
        </p:txBody>
      </p:sp>
      <p:sp>
        <p:nvSpPr>
          <p:cNvPr id="38915" name="Rectangle 2"/>
          <p:cNvSpPr>
            <a:spLocks noGrp="1" noRot="1" noChangeAspect="1" noChangeArrowheads="1" noTextEdit="1"/>
          </p:cNvSpPr>
          <p:nvPr>
            <p:ph type="sldImg"/>
          </p:nvPr>
        </p:nvSpPr>
        <p:spPr>
          <a:xfrm>
            <a:off x="420688" y="742950"/>
            <a:ext cx="5956300" cy="3724275"/>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1376673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F4192DFE-31A9-4215-A68A-7A18F4CE1EA9}" type="slidenum">
              <a:rPr lang="de-DE" altLang="de-DE" sz="1200"/>
              <a:pPr/>
              <a:t>16</a:t>
            </a:fld>
            <a:endParaRPr lang="fr-FR" altLang="de-DE" sz="1200"/>
          </a:p>
        </p:txBody>
      </p:sp>
      <p:sp>
        <p:nvSpPr>
          <p:cNvPr id="39939" name="Rectangle 2"/>
          <p:cNvSpPr>
            <a:spLocks noGrp="1" noRot="1" noChangeAspect="1" noChangeArrowheads="1" noTextEdit="1"/>
          </p:cNvSpPr>
          <p:nvPr>
            <p:ph type="sldImg"/>
          </p:nvPr>
        </p:nvSpPr>
        <p:spPr>
          <a:xfrm>
            <a:off x="420688" y="742950"/>
            <a:ext cx="5956300" cy="3724275"/>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801021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pic>
        <p:nvPicPr>
          <p:cNvPr id="3" name="Grafik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00038"/>
            <a:ext cx="91440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 y="1611313"/>
            <a:ext cx="32019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1538" y="4976813"/>
            <a:ext cx="96361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nhaltsplatzhalter 5"/>
          <p:cNvSpPr>
            <a:spLocks noGrp="1"/>
          </p:cNvSpPr>
          <p:nvPr>
            <p:ph sz="quarter" idx="10"/>
          </p:nvPr>
        </p:nvSpPr>
        <p:spPr>
          <a:xfrm>
            <a:off x="756997" y="2904943"/>
            <a:ext cx="7975385" cy="1549590"/>
          </a:xfrm>
        </p:spPr>
        <p:txBody>
          <a:bodyPr/>
          <a:lstStyle>
            <a:lvl1pPr>
              <a:defRPr sz="1900" b="1">
                <a:solidFill>
                  <a:srgbClr val="FF0000"/>
                </a:solidFill>
              </a:defRPr>
            </a:lvl1pPr>
            <a:lvl2pPr marL="0" indent="0">
              <a:buFontTx/>
              <a:buNone/>
              <a:defRPr sz="1600" b="1"/>
            </a:lvl2pPr>
          </a:lstStyle>
          <a:p>
            <a:pPr lvl="0"/>
            <a:r>
              <a:rPr lang="de-DE" smtClean="0"/>
              <a:t>Textmasterformat bearbeiten</a:t>
            </a:r>
          </a:p>
        </p:txBody>
      </p:sp>
    </p:spTree>
    <p:extLst>
      <p:ext uri="{BB962C8B-B14F-4D97-AF65-F5344CB8AC3E}">
        <p14:creationId xmlns:p14="http://schemas.microsoft.com/office/powerpoint/2010/main" val="29082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llbild und Text">
    <p:spTree>
      <p:nvGrpSpPr>
        <p:cNvPr id="1" name=""/>
        <p:cNvGrpSpPr/>
        <p:nvPr/>
      </p:nvGrpSpPr>
      <p:grpSpPr>
        <a:xfrm>
          <a:off x="0" y="0"/>
          <a:ext cx="0" cy="0"/>
          <a:chOff x="0" y="0"/>
          <a:chExt cx="0" cy="0"/>
        </a:xfrm>
      </p:grpSpPr>
      <p:sp>
        <p:nvSpPr>
          <p:cNvPr id="4" name="Rechteck 3"/>
          <p:cNvSpPr/>
          <p:nvPr/>
        </p:nvSpPr>
        <p:spPr>
          <a:xfrm>
            <a:off x="0" y="0"/>
            <a:ext cx="9144000" cy="571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anchor="ctr"/>
          <a:lstStyle/>
          <a:p>
            <a:pPr algn="ctr">
              <a:defRPr/>
            </a:pPr>
            <a:endParaRPr lang="de-CH"/>
          </a:p>
        </p:txBody>
      </p:sp>
      <p:sp>
        <p:nvSpPr>
          <p:cNvPr id="7" name="Bildplatzhalter 6"/>
          <p:cNvSpPr>
            <a:spLocks noGrp="1"/>
          </p:cNvSpPr>
          <p:nvPr>
            <p:ph type="pic" sz="quarter" idx="12"/>
          </p:nvPr>
        </p:nvSpPr>
        <p:spPr>
          <a:xfrm>
            <a:off x="0" y="0"/>
            <a:ext cx="9144000" cy="5715000"/>
          </a:xfrm>
        </p:spPr>
        <p:txBody>
          <a:bodyPr/>
          <a:lstStyle/>
          <a:p>
            <a:pPr lvl="0"/>
            <a:r>
              <a:rPr lang="de-DE" noProof="0" smtClean="0"/>
              <a:t>Bild durch Klicken auf Symbol hinzufügen</a:t>
            </a:r>
            <a:endParaRPr lang="de-CH" noProof="0"/>
          </a:p>
        </p:txBody>
      </p:sp>
      <p:sp>
        <p:nvSpPr>
          <p:cNvPr id="9"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solidFill>
                  <a:schemeClr val="tx1"/>
                </a:solidFill>
              </a:defRPr>
            </a:lvl1pPr>
          </a:lstStyle>
          <a:p>
            <a:pPr lvl="0"/>
            <a:r>
              <a:rPr lang="de-DE" smtClean="0"/>
              <a:t>Titelmasterformat durch Klicken bearbeiten</a:t>
            </a:r>
            <a:endParaRPr lang="de-DE" dirty="0" smtClean="0"/>
          </a:p>
        </p:txBody>
      </p:sp>
      <p:sp>
        <p:nvSpPr>
          <p:cNvPr id="5" name="Fußzeilenplatzhalter 6"/>
          <p:cNvSpPr>
            <a:spLocks noGrp="1"/>
          </p:cNvSpPr>
          <p:nvPr>
            <p:ph type="ftr" sz="quarter" idx="13"/>
          </p:nvPr>
        </p:nvSpPr>
        <p:spPr/>
        <p:txBody>
          <a:bodyPr/>
          <a:lstStyle>
            <a:lvl1pPr>
              <a:defRPr/>
            </a:lvl1pPr>
          </a:lstStyle>
          <a:p>
            <a:pPr>
              <a:defRPr/>
            </a:pPr>
            <a:r>
              <a:rPr lang="de-DE"/>
              <a:t>((Fusszeile)) Lorem ipsum dolor sit amet.</a:t>
            </a:r>
          </a:p>
        </p:txBody>
      </p:sp>
      <p:sp>
        <p:nvSpPr>
          <p:cNvPr id="6" name="Rectangle 6"/>
          <p:cNvSpPr>
            <a:spLocks noGrp="1" noChangeArrowheads="1"/>
          </p:cNvSpPr>
          <p:nvPr>
            <p:ph type="sldNum" sz="quarter" idx="14"/>
          </p:nvPr>
        </p:nvSpPr>
        <p:spPr/>
        <p:txBody>
          <a:bodyPr/>
          <a:lstStyle>
            <a:lvl1pPr>
              <a:defRPr/>
            </a:lvl1pPr>
          </a:lstStyle>
          <a:p>
            <a:pPr>
              <a:defRPr/>
            </a:pPr>
            <a:fld id="{BC4FFC7F-C9B0-47F0-BAFF-87C6683B06E0}" type="slidenum">
              <a:rPr lang="de-DE"/>
              <a:pPr>
                <a:defRPr/>
              </a:pPr>
              <a:t>‹Nr.›</a:t>
            </a:fld>
            <a:endParaRPr lang="de-DE" dirty="0"/>
          </a:p>
        </p:txBody>
      </p:sp>
    </p:spTree>
    <p:extLst>
      <p:ext uri="{BB962C8B-B14F-4D97-AF65-F5344CB8AC3E}">
        <p14:creationId xmlns:p14="http://schemas.microsoft.com/office/powerpoint/2010/main" val="409177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reiviertelbild und Text">
    <p:spTree>
      <p:nvGrpSpPr>
        <p:cNvPr id="1" name=""/>
        <p:cNvGrpSpPr/>
        <p:nvPr/>
      </p:nvGrpSpPr>
      <p:grpSpPr>
        <a:xfrm>
          <a:off x="0" y="0"/>
          <a:ext cx="0" cy="0"/>
          <a:chOff x="0" y="0"/>
          <a:chExt cx="0" cy="0"/>
        </a:xfrm>
      </p:grpSpPr>
      <p:sp>
        <p:nvSpPr>
          <p:cNvPr id="5" name="Rechteck 4"/>
          <p:cNvSpPr/>
          <p:nvPr/>
        </p:nvSpPr>
        <p:spPr>
          <a:xfrm>
            <a:off x="0" y="0"/>
            <a:ext cx="9144000" cy="571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anchor="ctr"/>
          <a:lstStyle/>
          <a:p>
            <a:pPr algn="ctr">
              <a:defRPr/>
            </a:pPr>
            <a:endParaRPr lang="de-CH"/>
          </a:p>
        </p:txBody>
      </p:sp>
      <p:sp>
        <p:nvSpPr>
          <p:cNvPr id="11" name="Textplatzhalter 10"/>
          <p:cNvSpPr>
            <a:spLocks noGrp="1"/>
          </p:cNvSpPr>
          <p:nvPr>
            <p:ph type="body" sz="quarter" idx="13"/>
          </p:nvPr>
        </p:nvSpPr>
        <p:spPr>
          <a:xfrm>
            <a:off x="6076950" y="1863240"/>
            <a:ext cx="2743200" cy="2176313"/>
          </a:xfrm>
        </p:spPr>
        <p:txBody>
          <a:bodyPr/>
          <a:lstStyle>
            <a:lvl1pPr>
              <a:defRPr/>
            </a:lvl1pPr>
          </a:lstStyle>
          <a:p>
            <a:pPr lvl="0"/>
            <a:r>
              <a:rPr lang="de-DE" smtClean="0"/>
              <a:t>Textmasterformat bearbeiten</a:t>
            </a:r>
          </a:p>
        </p:txBody>
      </p:sp>
      <p:sp>
        <p:nvSpPr>
          <p:cNvPr id="7" name="Bildplatzhalter 6"/>
          <p:cNvSpPr>
            <a:spLocks noGrp="1"/>
          </p:cNvSpPr>
          <p:nvPr>
            <p:ph type="pic" sz="quarter" idx="12"/>
          </p:nvPr>
        </p:nvSpPr>
        <p:spPr>
          <a:xfrm>
            <a:off x="0" y="0"/>
            <a:ext cx="5895975" cy="5715000"/>
          </a:xfrm>
        </p:spPr>
        <p:txBody>
          <a:bodyPr/>
          <a:lstStyle/>
          <a:p>
            <a:pPr lvl="0"/>
            <a:r>
              <a:rPr lang="de-DE" noProof="0" smtClean="0"/>
              <a:t>Bild durch Klicken auf Symbol hinzufügen</a:t>
            </a:r>
            <a:endParaRPr lang="de-CH" noProof="0"/>
          </a:p>
        </p:txBody>
      </p:sp>
      <p:sp>
        <p:nvSpPr>
          <p:cNvPr id="8" name="Titel 3"/>
          <p:cNvSpPr>
            <a:spLocks noGrp="1"/>
          </p:cNvSpPr>
          <p:nvPr>
            <p:ph type="title" idx="4294967295"/>
          </p:nvPr>
        </p:nvSpPr>
        <p:spPr>
          <a:xfrm>
            <a:off x="6074022" y="783270"/>
            <a:ext cx="2844311" cy="890273"/>
          </a:xfrm>
        </p:spPr>
        <p:txBody>
          <a:bodyPr anchor="b"/>
          <a:lstStyle>
            <a:lvl1pPr>
              <a:defRPr/>
            </a:lvl1pPr>
          </a:lstStyle>
          <a:p>
            <a:r>
              <a:rPr lang="de-DE" altLang="de-DE" smtClean="0"/>
              <a:t>Titelmasterformat durch Klicken bearbeiten</a:t>
            </a:r>
            <a:endParaRPr lang="de-CH" altLang="de-DE" dirty="0" smtClean="0"/>
          </a:p>
        </p:txBody>
      </p:sp>
      <p:sp>
        <p:nvSpPr>
          <p:cNvPr id="6" name="Fußzeilenplatzhalter 6"/>
          <p:cNvSpPr>
            <a:spLocks noGrp="1"/>
          </p:cNvSpPr>
          <p:nvPr>
            <p:ph type="ftr" sz="quarter" idx="14"/>
          </p:nvPr>
        </p:nvSpPr>
        <p:spPr/>
        <p:txBody>
          <a:bodyPr/>
          <a:lstStyle>
            <a:lvl1pPr>
              <a:defRPr/>
            </a:lvl1pPr>
          </a:lstStyle>
          <a:p>
            <a:pPr>
              <a:defRPr/>
            </a:pPr>
            <a:r>
              <a:rPr lang="de-DE"/>
              <a:t>((Fusszeile)) Lorem ipsum dolor sit amet.</a:t>
            </a:r>
          </a:p>
        </p:txBody>
      </p:sp>
      <p:sp>
        <p:nvSpPr>
          <p:cNvPr id="9" name="Rectangle 6"/>
          <p:cNvSpPr>
            <a:spLocks noGrp="1" noChangeArrowheads="1"/>
          </p:cNvSpPr>
          <p:nvPr>
            <p:ph type="sldNum" sz="quarter" idx="15"/>
          </p:nvPr>
        </p:nvSpPr>
        <p:spPr/>
        <p:txBody>
          <a:bodyPr/>
          <a:lstStyle>
            <a:lvl1pPr>
              <a:defRPr/>
            </a:lvl1pPr>
          </a:lstStyle>
          <a:p>
            <a:pPr>
              <a:defRPr/>
            </a:pPr>
            <a:fld id="{208F9CD7-44FE-4FA3-A800-F21E6E6F4797}" type="slidenum">
              <a:rPr lang="de-DE"/>
              <a:pPr>
                <a:defRPr/>
              </a:pPr>
              <a:t>‹Nr.›</a:t>
            </a:fld>
            <a:endParaRPr lang="de-DE" dirty="0"/>
          </a:p>
        </p:txBody>
      </p:sp>
    </p:spTree>
    <p:extLst>
      <p:ext uri="{BB962C8B-B14F-4D97-AF65-F5344CB8AC3E}">
        <p14:creationId xmlns:p14="http://schemas.microsoft.com/office/powerpoint/2010/main" val="2835340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258367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338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703385" y="1350698"/>
            <a:ext cx="3974123" cy="3429000"/>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818185" y="1350698"/>
            <a:ext cx="3974123" cy="3429000"/>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828743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fld id="{075F11CD-247F-40CC-B2B9-A1445C9CBA7C}" type="slidenum">
              <a:rPr lang="de-DE" altLang="de-DE"/>
              <a:pPr/>
              <a:t>‹Nr.›</a:t>
            </a:fld>
            <a:endParaRPr lang="de-DE" altLang="de-DE"/>
          </a:p>
        </p:txBody>
      </p:sp>
      <p:sp>
        <p:nvSpPr>
          <p:cNvPr id="4" name="Fußzeilenplatzhalter 6"/>
          <p:cNvSpPr>
            <a:spLocks noGrp="1"/>
          </p:cNvSpPr>
          <p:nvPr>
            <p:ph type="ftr" sz="quarter" idx="11"/>
          </p:nvPr>
        </p:nvSpPr>
        <p:spPr>
          <a:xfrm>
            <a:off x="450850" y="5397500"/>
            <a:ext cx="4320000" cy="222250"/>
          </a:xfrm>
        </p:spPr>
        <p:txBody>
          <a:bodyPr/>
          <a:lstStyle>
            <a:lvl1pPr>
              <a:defRPr/>
            </a:lvl1pPr>
          </a:lstStyle>
          <a:p>
            <a:pPr>
              <a:defRPr/>
            </a:pPr>
            <a:r>
              <a:rPr lang="de-CH"/>
              <a:t>20170705_AGVS_PRK_Medien, Viva</a:t>
            </a:r>
            <a:endParaRPr lang="de-DE" dirty="0"/>
          </a:p>
        </p:txBody>
      </p:sp>
      <p:sp>
        <p:nvSpPr>
          <p:cNvPr id="5" name="Rectangle 24"/>
          <p:cNvSpPr>
            <a:spLocks noGrp="1" noChangeArrowheads="1"/>
          </p:cNvSpPr>
          <p:nvPr>
            <p:ph type="title"/>
          </p:nvPr>
        </p:nvSpPr>
        <p:spPr bwMode="auto">
          <a:xfrm>
            <a:off x="442547" y="545978"/>
            <a:ext cx="8307692" cy="750000"/>
          </a:xfrm>
          <a:prstGeom prst="rect">
            <a:avLst/>
          </a:prstGeom>
          <a:noFill/>
          <a:ln w="9525">
            <a:noFill/>
            <a:miter lim="800000"/>
            <a:headEnd/>
            <a:tailEnd/>
          </a:ln>
        </p:spPr>
        <p:txBody>
          <a:bodyPr/>
          <a:lstStyle>
            <a:lvl1pPr>
              <a:defRPr b="1"/>
            </a:lvl1pPr>
          </a:lstStyle>
          <a:p>
            <a:pPr lvl="0"/>
            <a:r>
              <a:rPr lang="de-DE"/>
              <a:t>Titelmasterformat durch Klicken bearbeiten</a:t>
            </a:r>
            <a:endParaRPr lang="de-DE" dirty="0"/>
          </a:p>
        </p:txBody>
      </p:sp>
    </p:spTree>
    <p:extLst>
      <p:ext uri="{BB962C8B-B14F-4D97-AF65-F5344CB8AC3E}">
        <p14:creationId xmlns:p14="http://schemas.microsoft.com/office/powerpoint/2010/main" val="2736235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pic>
        <p:nvPicPr>
          <p:cNvPr id="4" name="Grafik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66850"/>
            <a:ext cx="9144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10" name="Inhaltsplatzhalter 2"/>
          <p:cNvSpPr>
            <a:spLocks noGrp="1"/>
          </p:cNvSpPr>
          <p:nvPr>
            <p:ph idx="12"/>
          </p:nvPr>
        </p:nvSpPr>
        <p:spPr>
          <a:xfrm>
            <a:off x="452775" y="1671982"/>
            <a:ext cx="8307692" cy="3239823"/>
          </a:xfrm>
        </p:spPr>
        <p:txBody>
          <a:bodyPr/>
          <a:lstStyle>
            <a:lvl1pPr marL="303912" indent="-303912">
              <a:lnSpc>
                <a:spcPct val="150000"/>
              </a:lnSpc>
              <a:spcBef>
                <a:spcPts val="851"/>
              </a:spcBef>
              <a:buFont typeface="+mj-lt"/>
              <a:buAutoNum type="arabicPeriod"/>
              <a:tabLst>
                <a:tab pos="6359646" algn="r"/>
              </a:tabLst>
              <a:defRPr sz="1400"/>
            </a:lvl1pPr>
            <a:lvl2pPr marL="319068" indent="-319068">
              <a:buFont typeface="Arial" pitchFamily="34" charset="0"/>
              <a:buChar char="&gt;"/>
              <a:defRPr/>
            </a:lvl2pPr>
            <a:lvl3pPr marL="319068" indent="-319068">
              <a:buFont typeface="Arial" pitchFamily="34" charset="0"/>
              <a:buChar char="&gt;"/>
              <a:defRPr/>
            </a:lvl3pPr>
            <a:lvl4pPr marL="319068" indent="-319068">
              <a:buFont typeface="Arial" pitchFamily="34" charset="0"/>
              <a:buChar char="&gt;"/>
              <a:defRPr/>
            </a:lvl4pPr>
            <a:lvl5pPr marL="319068" indent="-319068">
              <a:buFont typeface="Arial" pitchFamily="34" charset="0"/>
              <a:buChar char="&gt;"/>
              <a:defRPr/>
            </a:lvl5pPr>
          </a:lstStyle>
          <a:p>
            <a:pPr lvl="0"/>
            <a:r>
              <a:rPr lang="de-DE" smtClean="0"/>
              <a:t>Textmasterformat bearbeiten</a:t>
            </a:r>
          </a:p>
        </p:txBody>
      </p:sp>
      <p:sp>
        <p:nvSpPr>
          <p:cNvPr id="5" name="Rectangle 6"/>
          <p:cNvSpPr>
            <a:spLocks noGrp="1" noChangeArrowheads="1"/>
          </p:cNvSpPr>
          <p:nvPr>
            <p:ph type="sldNum" sz="quarter" idx="13"/>
          </p:nvPr>
        </p:nvSpPr>
        <p:spPr/>
        <p:txBody>
          <a:bodyPr/>
          <a:lstStyle>
            <a:lvl1pPr>
              <a:defRPr/>
            </a:lvl1pPr>
          </a:lstStyle>
          <a:p>
            <a:pPr>
              <a:defRPr/>
            </a:pPr>
            <a:fld id="{99276499-EB8D-423C-8D65-7D31B1E8DEED}" type="slidenum">
              <a:rPr lang="de-DE"/>
              <a:pPr>
                <a:defRPr/>
              </a:pPr>
              <a:t>‹Nr.›</a:t>
            </a:fld>
            <a:endParaRPr lang="de-DE" dirty="0"/>
          </a:p>
        </p:txBody>
      </p:sp>
      <p:sp>
        <p:nvSpPr>
          <p:cNvPr id="6" name="Fußzeilenplatzhalter 6"/>
          <p:cNvSpPr>
            <a:spLocks noGrp="1"/>
          </p:cNvSpPr>
          <p:nvPr>
            <p:ph type="ftr" sz="quarter" idx="14"/>
          </p:nvPr>
        </p:nvSpPr>
        <p:spPr/>
        <p:txBody>
          <a:bodyPr/>
          <a:lstStyle>
            <a:lvl1pPr>
              <a:defRPr/>
            </a:lvl1pPr>
          </a:lstStyle>
          <a:p>
            <a:pPr>
              <a:defRPr/>
            </a:pPr>
            <a:r>
              <a:rPr lang="de-DE"/>
              <a:t>((Fusszeile)) Lorem ipsum dolor sit amet.</a:t>
            </a:r>
          </a:p>
        </p:txBody>
      </p:sp>
    </p:spTree>
    <p:extLst>
      <p:ext uri="{BB962C8B-B14F-4D97-AF65-F5344CB8AC3E}">
        <p14:creationId xmlns:p14="http://schemas.microsoft.com/office/powerpoint/2010/main" val="3374807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 Text und Bild gross">
    <p:spTree>
      <p:nvGrpSpPr>
        <p:cNvPr id="1" name=""/>
        <p:cNvGrpSpPr/>
        <p:nvPr/>
      </p:nvGrpSpPr>
      <p:grpSpPr>
        <a:xfrm>
          <a:off x="0" y="0"/>
          <a:ext cx="0" cy="0"/>
          <a:chOff x="0" y="0"/>
          <a:chExt cx="0" cy="0"/>
        </a:xfrm>
      </p:grpSpPr>
      <p:sp>
        <p:nvSpPr>
          <p:cNvPr id="7" name="Bildplatzhalter 11"/>
          <p:cNvSpPr>
            <a:spLocks noGrp="1"/>
          </p:cNvSpPr>
          <p:nvPr>
            <p:ph type="pic" sz="quarter" idx="15"/>
          </p:nvPr>
        </p:nvSpPr>
        <p:spPr>
          <a:xfrm>
            <a:off x="3" y="1468173"/>
            <a:ext cx="9143999" cy="3750000"/>
          </a:xfrm>
          <a:noFill/>
        </p:spPr>
        <p:txBody>
          <a:bodyPr/>
          <a:lstStyle/>
          <a:p>
            <a:pPr lvl="0"/>
            <a:r>
              <a:rPr lang="de-DE" noProof="0" smtClean="0"/>
              <a:t>Bild durch Klicken auf Symbol hinzufügen</a:t>
            </a:r>
            <a:endParaRPr lang="de-DE" noProof="0"/>
          </a:p>
        </p:txBody>
      </p:sp>
      <p:sp>
        <p:nvSpPr>
          <p:cNvPr id="5"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4" name="Rectangle 6"/>
          <p:cNvSpPr>
            <a:spLocks noGrp="1" noChangeArrowheads="1"/>
          </p:cNvSpPr>
          <p:nvPr>
            <p:ph type="sldNum" sz="quarter" idx="16"/>
          </p:nvPr>
        </p:nvSpPr>
        <p:spPr>
          <a:ln/>
        </p:spPr>
        <p:txBody>
          <a:bodyPr/>
          <a:lstStyle>
            <a:lvl1pPr>
              <a:defRPr/>
            </a:lvl1pPr>
          </a:lstStyle>
          <a:p>
            <a:pPr>
              <a:defRPr/>
            </a:pPr>
            <a:fld id="{959730B8-4011-4AF8-9F67-C34583C6BF00}" type="slidenum">
              <a:rPr lang="de-DE"/>
              <a:pPr>
                <a:defRPr/>
              </a:pPr>
              <a:t>‹Nr.›</a:t>
            </a:fld>
            <a:endParaRPr lang="de-DE" dirty="0"/>
          </a:p>
        </p:txBody>
      </p:sp>
      <p:sp>
        <p:nvSpPr>
          <p:cNvPr id="6" name="Fußzeilenplatzhalter 6"/>
          <p:cNvSpPr>
            <a:spLocks noGrp="1"/>
          </p:cNvSpPr>
          <p:nvPr>
            <p:ph type="ftr" sz="quarter" idx="17"/>
          </p:nvPr>
        </p:nvSpPr>
        <p:spPr/>
        <p:txBody>
          <a:bodyPr/>
          <a:lstStyle>
            <a:lvl1pPr>
              <a:defRPr/>
            </a:lvl1pPr>
          </a:lstStyle>
          <a:p>
            <a:pPr>
              <a:defRPr/>
            </a:pPr>
            <a:r>
              <a:rPr lang="de-DE"/>
              <a:t>((Fusszeile)) Lorem ipsum dolor sit amet.</a:t>
            </a:r>
          </a:p>
        </p:txBody>
      </p:sp>
    </p:spTree>
    <p:extLst>
      <p:ext uri="{BB962C8B-B14F-4D97-AF65-F5344CB8AC3E}">
        <p14:creationId xmlns:p14="http://schemas.microsoft.com/office/powerpoint/2010/main" val="159191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 Text">
    <p:spTree>
      <p:nvGrpSpPr>
        <p:cNvPr id="1" name=""/>
        <p:cNvGrpSpPr/>
        <p:nvPr/>
      </p:nvGrpSpPr>
      <p:grpSpPr>
        <a:xfrm>
          <a:off x="0" y="0"/>
          <a:ext cx="0" cy="0"/>
          <a:chOff x="0" y="0"/>
          <a:chExt cx="0" cy="0"/>
        </a:xfrm>
      </p:grpSpPr>
      <p:pic>
        <p:nvPicPr>
          <p:cNvPr id="4" name="Grafik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66850"/>
            <a:ext cx="9144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nhaltsplatzhalter 5"/>
          <p:cNvSpPr>
            <a:spLocks noGrp="1"/>
          </p:cNvSpPr>
          <p:nvPr>
            <p:ph sz="quarter" idx="11"/>
          </p:nvPr>
        </p:nvSpPr>
        <p:spPr>
          <a:xfrm>
            <a:off x="457200" y="1667950"/>
            <a:ext cx="8307692" cy="949523"/>
          </a:xfrm>
        </p:spPr>
        <p:txBody>
          <a:bodyPr/>
          <a:lstStyle>
            <a:lvl1pPr>
              <a:defRPr sz="1800" b="1">
                <a:solidFill>
                  <a:srgbClr val="FF0000"/>
                </a:solidFill>
              </a:defRPr>
            </a:lvl1pPr>
          </a:lstStyle>
          <a:p>
            <a:pPr lvl="0"/>
            <a:r>
              <a:rPr lang="de-DE" smtClean="0"/>
              <a:t>Textmasterformat bearbeiten</a:t>
            </a:r>
          </a:p>
        </p:txBody>
      </p:sp>
      <p:sp>
        <p:nvSpPr>
          <p:cNvPr id="8" name="Inhaltsplatzhalter 2"/>
          <p:cNvSpPr>
            <a:spLocks noGrp="1"/>
          </p:cNvSpPr>
          <p:nvPr>
            <p:ph idx="14"/>
          </p:nvPr>
        </p:nvSpPr>
        <p:spPr>
          <a:xfrm>
            <a:off x="452775" y="2677480"/>
            <a:ext cx="8307692" cy="2234323"/>
          </a:xfrm>
        </p:spPr>
        <p:txBody>
          <a:bodyPr/>
          <a:lstStyle>
            <a:lvl1pPr marL="303912" indent="-303912">
              <a:lnSpc>
                <a:spcPct val="150000"/>
              </a:lnSpc>
              <a:spcBef>
                <a:spcPts val="851"/>
              </a:spcBef>
              <a:buFont typeface="+mj-lt"/>
              <a:buAutoNum type="arabicPeriod"/>
              <a:tabLst>
                <a:tab pos="6359646" algn="r"/>
              </a:tabLst>
              <a:defRPr sz="1400"/>
            </a:lvl1pPr>
            <a:lvl2pPr marL="319068" indent="-319068">
              <a:buFont typeface="Arial" pitchFamily="34" charset="0"/>
              <a:buChar char="&gt;"/>
              <a:defRPr/>
            </a:lvl2pPr>
            <a:lvl3pPr marL="319068" indent="-319068">
              <a:buFont typeface="Arial" pitchFamily="34" charset="0"/>
              <a:buChar char="&gt;"/>
              <a:defRPr/>
            </a:lvl3pPr>
            <a:lvl4pPr marL="319068" indent="-319068">
              <a:buFont typeface="Arial" pitchFamily="34" charset="0"/>
              <a:buChar char="&gt;"/>
              <a:defRPr/>
            </a:lvl4pPr>
            <a:lvl5pPr marL="319068" indent="-319068">
              <a:buFont typeface="Arial" pitchFamily="34" charset="0"/>
              <a:buChar char="&gt;"/>
              <a:defRPr/>
            </a:lvl5pPr>
          </a:lstStyle>
          <a:p>
            <a:pPr lvl="0"/>
            <a:r>
              <a:rPr lang="de-DE" smtClean="0"/>
              <a:t>Textmasterformat bearbeiten</a:t>
            </a:r>
          </a:p>
        </p:txBody>
      </p:sp>
      <p:sp>
        <p:nvSpPr>
          <p:cNvPr id="5" name="Rectangle 6"/>
          <p:cNvSpPr>
            <a:spLocks noGrp="1" noChangeArrowheads="1"/>
          </p:cNvSpPr>
          <p:nvPr>
            <p:ph type="sldNum" sz="quarter" idx="15"/>
          </p:nvPr>
        </p:nvSpPr>
        <p:spPr/>
        <p:txBody>
          <a:bodyPr/>
          <a:lstStyle>
            <a:lvl1pPr>
              <a:defRPr/>
            </a:lvl1pPr>
          </a:lstStyle>
          <a:p>
            <a:pPr>
              <a:defRPr/>
            </a:pPr>
            <a:fld id="{63E35C64-B96C-4DB5-9313-6E5F96ACAD9B}" type="slidenum">
              <a:rPr lang="de-DE"/>
              <a:pPr>
                <a:defRPr/>
              </a:pPr>
              <a:t>‹Nr.›</a:t>
            </a:fld>
            <a:endParaRPr lang="de-DE" dirty="0"/>
          </a:p>
        </p:txBody>
      </p:sp>
      <p:sp>
        <p:nvSpPr>
          <p:cNvPr id="7" name="Fußzeilenplatzhalter 6"/>
          <p:cNvSpPr>
            <a:spLocks noGrp="1"/>
          </p:cNvSpPr>
          <p:nvPr>
            <p:ph type="ftr" sz="quarter" idx="16"/>
          </p:nvPr>
        </p:nvSpPr>
        <p:spPr/>
        <p:txBody>
          <a:bodyPr/>
          <a:lstStyle>
            <a:lvl1pPr>
              <a:defRPr/>
            </a:lvl1pPr>
          </a:lstStyle>
          <a:p>
            <a:pPr>
              <a:defRPr/>
            </a:pPr>
            <a:r>
              <a:rPr lang="de-DE"/>
              <a:t>((Fusszeile)) Lorem ipsum dolor sit amet.</a:t>
            </a:r>
          </a:p>
        </p:txBody>
      </p:sp>
    </p:spTree>
    <p:extLst>
      <p:ext uri="{BB962C8B-B14F-4D97-AF65-F5344CB8AC3E}">
        <p14:creationId xmlns:p14="http://schemas.microsoft.com/office/powerpoint/2010/main" val="173442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 Text und Bild">
    <p:spTree>
      <p:nvGrpSpPr>
        <p:cNvPr id="1" name=""/>
        <p:cNvGrpSpPr/>
        <p:nvPr/>
      </p:nvGrpSpPr>
      <p:grpSpPr>
        <a:xfrm>
          <a:off x="0" y="0"/>
          <a:ext cx="0" cy="0"/>
          <a:chOff x="0" y="0"/>
          <a:chExt cx="0" cy="0"/>
        </a:xfrm>
      </p:grpSpPr>
      <p:pic>
        <p:nvPicPr>
          <p:cNvPr id="5" name="Grafik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66850"/>
            <a:ext cx="9144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nhaltsplatzhalter 2"/>
          <p:cNvSpPr>
            <a:spLocks noGrp="1"/>
          </p:cNvSpPr>
          <p:nvPr>
            <p:ph idx="12"/>
          </p:nvPr>
        </p:nvSpPr>
        <p:spPr>
          <a:xfrm>
            <a:off x="452775" y="1674892"/>
            <a:ext cx="4916852" cy="3522869"/>
          </a:xfrm>
        </p:spPr>
        <p:txBody>
          <a:bodyPr/>
          <a:lstStyle>
            <a:lvl1pPr marL="0" indent="0">
              <a:spcBef>
                <a:spcPts val="851"/>
              </a:spcBef>
              <a:defRPr/>
            </a:lvl1pPr>
          </a:lstStyle>
          <a:p>
            <a:pPr lvl="0"/>
            <a:r>
              <a:rPr lang="de-DE" smtClean="0"/>
              <a:t>Textmasterformat bearbeiten</a:t>
            </a:r>
          </a:p>
        </p:txBody>
      </p:sp>
      <p:sp>
        <p:nvSpPr>
          <p:cNvPr id="7" name="Bildplatzhalter 11"/>
          <p:cNvSpPr>
            <a:spLocks noGrp="1"/>
          </p:cNvSpPr>
          <p:nvPr>
            <p:ph type="pic" sz="quarter" idx="15"/>
          </p:nvPr>
        </p:nvSpPr>
        <p:spPr>
          <a:xfrm>
            <a:off x="5806777" y="1460236"/>
            <a:ext cx="3337227" cy="3750000"/>
          </a:xfrm>
        </p:spPr>
        <p:txBody>
          <a:bodyPr/>
          <a:lstStyle/>
          <a:p>
            <a:pPr lvl="0"/>
            <a:r>
              <a:rPr lang="de-DE" noProof="0" smtClean="0"/>
              <a:t>Bild durch Klicken auf Symbol hinzufügen</a:t>
            </a:r>
            <a:endParaRPr lang="de-DE" noProof="0"/>
          </a:p>
        </p:txBody>
      </p:sp>
      <p:sp>
        <p:nvSpPr>
          <p:cNvPr id="10"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8" name="Foliennummernplatzhalter 2"/>
          <p:cNvSpPr>
            <a:spLocks noGrp="1"/>
          </p:cNvSpPr>
          <p:nvPr>
            <p:ph type="sldNum" sz="quarter" idx="16"/>
          </p:nvPr>
        </p:nvSpPr>
        <p:spPr/>
        <p:txBody>
          <a:bodyPr/>
          <a:lstStyle>
            <a:lvl1pPr>
              <a:defRPr/>
            </a:lvl1pPr>
          </a:lstStyle>
          <a:p>
            <a:pPr>
              <a:defRPr/>
            </a:pPr>
            <a:fld id="{59DD8375-C1D3-449C-A425-2CB4F2BC4275}" type="slidenum">
              <a:rPr lang="de-DE"/>
              <a:pPr>
                <a:defRPr/>
              </a:pPr>
              <a:t>‹Nr.›</a:t>
            </a:fld>
            <a:endParaRPr lang="de-DE" dirty="0"/>
          </a:p>
        </p:txBody>
      </p:sp>
      <p:sp>
        <p:nvSpPr>
          <p:cNvPr id="9" name="Fußzeilenplatzhalter 3"/>
          <p:cNvSpPr>
            <a:spLocks noGrp="1"/>
          </p:cNvSpPr>
          <p:nvPr>
            <p:ph type="ftr" sz="quarter" idx="17"/>
          </p:nvPr>
        </p:nvSpPr>
        <p:spPr/>
        <p:txBody>
          <a:bodyPr/>
          <a:lstStyle>
            <a:lvl1pPr>
              <a:defRPr/>
            </a:lvl1pPr>
          </a:lstStyle>
          <a:p>
            <a:pPr>
              <a:defRPr/>
            </a:pPr>
            <a:r>
              <a:rPr lang="de-DE"/>
              <a:t>((Fusszeile)) Lorem ipsum dolor sit amet.</a:t>
            </a:r>
          </a:p>
        </p:txBody>
      </p:sp>
    </p:spTree>
    <p:extLst>
      <p:ext uri="{BB962C8B-B14F-4D97-AF65-F5344CB8AC3E}">
        <p14:creationId xmlns:p14="http://schemas.microsoft.com/office/powerpoint/2010/main" val="179755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p:nvSpPr>
          <p:cNvPr id="7" name="Rectangle 24"/>
          <p:cNvSpPr>
            <a:spLocks noGrp="1" noChangeArrowheads="1"/>
          </p:cNvSpPr>
          <p:nvPr>
            <p:ph type="title"/>
          </p:nvPr>
        </p:nvSpPr>
        <p:spPr bwMode="auto">
          <a:xfrm>
            <a:off x="442546"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6" name="Inhaltsplatzhalter 2"/>
          <p:cNvSpPr>
            <a:spLocks noGrp="1"/>
          </p:cNvSpPr>
          <p:nvPr>
            <p:ph idx="12"/>
          </p:nvPr>
        </p:nvSpPr>
        <p:spPr>
          <a:xfrm>
            <a:off x="452775" y="1377172"/>
            <a:ext cx="8307692" cy="3239823"/>
          </a:xfrm>
        </p:spPr>
        <p:txBody>
          <a:bodyPr/>
          <a:lstStyle>
            <a:lvl1pPr marL="0" indent="0">
              <a:spcBef>
                <a:spcPts val="851"/>
              </a:spcBef>
              <a:defRPr sz="1400"/>
            </a:lvl1pPr>
          </a:lstStyle>
          <a:p>
            <a:pPr lvl="0"/>
            <a:r>
              <a:rPr lang="de-DE" smtClean="0"/>
              <a:t>Textmasterformat bearbeiten</a:t>
            </a:r>
          </a:p>
        </p:txBody>
      </p:sp>
      <p:sp>
        <p:nvSpPr>
          <p:cNvPr id="4" name="Rectangle 6"/>
          <p:cNvSpPr>
            <a:spLocks noGrp="1" noChangeArrowheads="1"/>
          </p:cNvSpPr>
          <p:nvPr>
            <p:ph type="sldNum" sz="quarter" idx="13"/>
          </p:nvPr>
        </p:nvSpPr>
        <p:spPr>
          <a:ln/>
        </p:spPr>
        <p:txBody>
          <a:bodyPr/>
          <a:lstStyle>
            <a:lvl1pPr>
              <a:defRPr/>
            </a:lvl1pPr>
          </a:lstStyle>
          <a:p>
            <a:pPr>
              <a:defRPr/>
            </a:pPr>
            <a:fld id="{96BFB391-B268-48AB-83B3-C470226C9F6F}" type="slidenum">
              <a:rPr lang="de-DE"/>
              <a:pPr>
                <a:defRPr/>
              </a:pPr>
              <a:t>‹Nr.›</a:t>
            </a:fld>
            <a:endParaRPr lang="de-DE" dirty="0"/>
          </a:p>
        </p:txBody>
      </p:sp>
      <p:sp>
        <p:nvSpPr>
          <p:cNvPr id="5" name="Fußzeilenplatzhalter 6"/>
          <p:cNvSpPr>
            <a:spLocks noGrp="1"/>
          </p:cNvSpPr>
          <p:nvPr>
            <p:ph type="ftr" sz="quarter" idx="14"/>
          </p:nvPr>
        </p:nvSpPr>
        <p:spPr/>
        <p:txBody>
          <a:bodyPr/>
          <a:lstStyle>
            <a:lvl1pPr>
              <a:defRPr/>
            </a:lvl1pPr>
          </a:lstStyle>
          <a:p>
            <a:pPr>
              <a:defRPr/>
            </a:pPr>
            <a:r>
              <a:rPr lang="de-DE"/>
              <a:t>((Fusszeile)) Lorem ipsum dolor sit amet.</a:t>
            </a:r>
          </a:p>
        </p:txBody>
      </p:sp>
    </p:spTree>
    <p:extLst>
      <p:ext uri="{BB962C8B-B14F-4D97-AF65-F5344CB8AC3E}">
        <p14:creationId xmlns:p14="http://schemas.microsoft.com/office/powerpoint/2010/main" val="65663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 Aufzählung">
    <p:spTree>
      <p:nvGrpSpPr>
        <p:cNvPr id="1" name=""/>
        <p:cNvGrpSpPr/>
        <p:nvPr/>
      </p:nvGrpSpPr>
      <p:grpSpPr>
        <a:xfrm>
          <a:off x="0" y="0"/>
          <a:ext cx="0" cy="0"/>
          <a:chOff x="0" y="0"/>
          <a:chExt cx="0" cy="0"/>
        </a:xfrm>
      </p:grpSpPr>
      <p:sp>
        <p:nvSpPr>
          <p:cNvPr id="6" name="Inhaltsplatzhalter 2"/>
          <p:cNvSpPr>
            <a:spLocks noGrp="1"/>
          </p:cNvSpPr>
          <p:nvPr>
            <p:ph idx="12"/>
          </p:nvPr>
        </p:nvSpPr>
        <p:spPr>
          <a:xfrm>
            <a:off x="452775" y="1377172"/>
            <a:ext cx="8307692" cy="3239823"/>
          </a:xfrm>
        </p:spPr>
        <p:txBody>
          <a:bodyPr/>
          <a:lstStyle>
            <a:lvl1pPr marL="315168" indent="-315168">
              <a:spcBef>
                <a:spcPts val="851"/>
              </a:spcBef>
              <a:buFont typeface="Arial" pitchFamily="34" charset="0"/>
              <a:buChar char="•"/>
              <a:defRPr sz="1400"/>
            </a:lvl1pPr>
            <a:lvl2pPr marL="319068" indent="-319068">
              <a:buFont typeface="Arial" pitchFamily="34" charset="0"/>
              <a:buChar char="&gt;"/>
              <a:defRPr/>
            </a:lvl2pPr>
            <a:lvl3pPr marL="319068" indent="-319068">
              <a:buFont typeface="Arial" pitchFamily="34" charset="0"/>
              <a:buChar char="&gt;"/>
              <a:defRPr/>
            </a:lvl3pPr>
            <a:lvl4pPr marL="319068" indent="-319068">
              <a:buFont typeface="Arial" pitchFamily="34" charset="0"/>
              <a:buChar char="&gt;"/>
              <a:defRPr/>
            </a:lvl4pPr>
            <a:lvl5pPr marL="319068" indent="-319068">
              <a:buFont typeface="Arial" pitchFamily="34" charset="0"/>
              <a:buChar char="&gt;"/>
              <a:defRPr/>
            </a:lvl5pPr>
          </a:lstStyle>
          <a:p>
            <a:pPr lvl="0"/>
            <a:r>
              <a:rPr lang="de-DE" smtClean="0"/>
              <a:t>Textmasterformat bearbeiten</a:t>
            </a:r>
          </a:p>
        </p:txBody>
      </p:sp>
      <p:sp>
        <p:nvSpPr>
          <p:cNvPr id="8"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4" name="Rectangle 6"/>
          <p:cNvSpPr>
            <a:spLocks noGrp="1" noChangeArrowheads="1"/>
          </p:cNvSpPr>
          <p:nvPr>
            <p:ph type="sldNum" sz="quarter" idx="13"/>
          </p:nvPr>
        </p:nvSpPr>
        <p:spPr>
          <a:ln/>
        </p:spPr>
        <p:txBody>
          <a:bodyPr/>
          <a:lstStyle>
            <a:lvl1pPr>
              <a:defRPr/>
            </a:lvl1pPr>
          </a:lstStyle>
          <a:p>
            <a:pPr>
              <a:defRPr/>
            </a:pPr>
            <a:fld id="{D08A41C6-4C66-4537-8D17-1A807E847288}" type="slidenum">
              <a:rPr lang="de-DE"/>
              <a:pPr>
                <a:defRPr/>
              </a:pPr>
              <a:t>‹Nr.›</a:t>
            </a:fld>
            <a:endParaRPr lang="de-DE" dirty="0"/>
          </a:p>
        </p:txBody>
      </p:sp>
      <p:sp>
        <p:nvSpPr>
          <p:cNvPr id="5" name="Fußzeilenplatzhalter 6"/>
          <p:cNvSpPr>
            <a:spLocks noGrp="1"/>
          </p:cNvSpPr>
          <p:nvPr>
            <p:ph type="ftr" sz="quarter" idx="14"/>
          </p:nvPr>
        </p:nvSpPr>
        <p:spPr/>
        <p:txBody>
          <a:bodyPr/>
          <a:lstStyle>
            <a:lvl1pPr>
              <a:defRPr/>
            </a:lvl1pPr>
          </a:lstStyle>
          <a:p>
            <a:pPr>
              <a:defRPr/>
            </a:pPr>
            <a:r>
              <a:rPr lang="de-DE"/>
              <a:t>((Fusszeile)) Lorem ipsum dolor sit amet.</a:t>
            </a:r>
          </a:p>
        </p:txBody>
      </p:sp>
    </p:spTree>
    <p:extLst>
      <p:ext uri="{BB962C8B-B14F-4D97-AF65-F5344CB8AC3E}">
        <p14:creationId xmlns:p14="http://schemas.microsoft.com/office/powerpoint/2010/main" val="341059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 Text und Bild hoch">
    <p:spTree>
      <p:nvGrpSpPr>
        <p:cNvPr id="1" name=""/>
        <p:cNvGrpSpPr/>
        <p:nvPr/>
      </p:nvGrpSpPr>
      <p:grpSpPr>
        <a:xfrm>
          <a:off x="0" y="0"/>
          <a:ext cx="0" cy="0"/>
          <a:chOff x="0" y="0"/>
          <a:chExt cx="0" cy="0"/>
        </a:xfrm>
      </p:grpSpPr>
      <p:sp>
        <p:nvSpPr>
          <p:cNvPr id="5" name="Inhaltsplatzhalter 2"/>
          <p:cNvSpPr>
            <a:spLocks noGrp="1"/>
          </p:cNvSpPr>
          <p:nvPr>
            <p:ph idx="12"/>
          </p:nvPr>
        </p:nvSpPr>
        <p:spPr>
          <a:xfrm>
            <a:off x="450929" y="1382200"/>
            <a:ext cx="4984615" cy="3750000"/>
          </a:xfrm>
        </p:spPr>
        <p:txBody>
          <a:bodyPr/>
          <a:lstStyle>
            <a:lvl1pPr marL="0" indent="0">
              <a:spcBef>
                <a:spcPts val="851"/>
              </a:spcBef>
              <a:defRPr/>
            </a:lvl1pPr>
          </a:lstStyle>
          <a:p>
            <a:pPr lvl="0"/>
            <a:r>
              <a:rPr lang="de-DE" smtClean="0"/>
              <a:t>Textmasterformat bearbeiten</a:t>
            </a:r>
          </a:p>
        </p:txBody>
      </p:sp>
      <p:sp>
        <p:nvSpPr>
          <p:cNvPr id="6" name="Bildplatzhalter 11"/>
          <p:cNvSpPr>
            <a:spLocks noGrp="1"/>
          </p:cNvSpPr>
          <p:nvPr>
            <p:ph type="pic" sz="quarter" idx="15"/>
          </p:nvPr>
        </p:nvSpPr>
        <p:spPr>
          <a:xfrm>
            <a:off x="5807633" y="1452298"/>
            <a:ext cx="3336369" cy="3750000"/>
          </a:xfrm>
          <a:noFill/>
        </p:spPr>
        <p:txBody>
          <a:bodyPr/>
          <a:lstStyle/>
          <a:p>
            <a:pPr lvl="0"/>
            <a:r>
              <a:rPr lang="de-DE" noProof="0" smtClean="0"/>
              <a:t>Bild durch Klicken auf Symbol hinzufügen</a:t>
            </a:r>
            <a:endParaRPr lang="de-DE" noProof="0"/>
          </a:p>
        </p:txBody>
      </p:sp>
      <p:sp>
        <p:nvSpPr>
          <p:cNvPr id="9"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7" name="Rectangle 6"/>
          <p:cNvSpPr>
            <a:spLocks noGrp="1" noChangeArrowheads="1"/>
          </p:cNvSpPr>
          <p:nvPr>
            <p:ph type="sldNum" sz="quarter" idx="16"/>
          </p:nvPr>
        </p:nvSpPr>
        <p:spPr>
          <a:ln/>
        </p:spPr>
        <p:txBody>
          <a:bodyPr/>
          <a:lstStyle>
            <a:lvl1pPr>
              <a:defRPr/>
            </a:lvl1pPr>
          </a:lstStyle>
          <a:p>
            <a:pPr>
              <a:defRPr/>
            </a:pPr>
            <a:fld id="{FB83BB4E-E255-44EC-A012-BE70BEE2C0D1}" type="slidenum">
              <a:rPr lang="de-DE"/>
              <a:pPr>
                <a:defRPr/>
              </a:pPr>
              <a:t>‹Nr.›</a:t>
            </a:fld>
            <a:endParaRPr lang="de-DE" dirty="0"/>
          </a:p>
        </p:txBody>
      </p:sp>
      <p:sp>
        <p:nvSpPr>
          <p:cNvPr id="8" name="Fußzeilenplatzhalter 6"/>
          <p:cNvSpPr>
            <a:spLocks noGrp="1"/>
          </p:cNvSpPr>
          <p:nvPr>
            <p:ph type="ftr" sz="quarter" idx="17"/>
          </p:nvPr>
        </p:nvSpPr>
        <p:spPr/>
        <p:txBody>
          <a:bodyPr/>
          <a:lstStyle>
            <a:lvl1pPr>
              <a:defRPr/>
            </a:lvl1pPr>
          </a:lstStyle>
          <a:p>
            <a:pPr>
              <a:defRPr/>
            </a:pPr>
            <a:r>
              <a:rPr lang="de-DE"/>
              <a:t>((Fusszeile)) Lorem ipsum dolor sit amet.</a:t>
            </a:r>
          </a:p>
        </p:txBody>
      </p:sp>
    </p:spTree>
    <p:extLst>
      <p:ext uri="{BB962C8B-B14F-4D97-AF65-F5344CB8AC3E}">
        <p14:creationId xmlns:p14="http://schemas.microsoft.com/office/powerpoint/2010/main" val="782595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 Text und Bild quer">
    <p:spTree>
      <p:nvGrpSpPr>
        <p:cNvPr id="1" name=""/>
        <p:cNvGrpSpPr/>
        <p:nvPr/>
      </p:nvGrpSpPr>
      <p:grpSpPr>
        <a:xfrm>
          <a:off x="0" y="0"/>
          <a:ext cx="0" cy="0"/>
          <a:chOff x="0" y="0"/>
          <a:chExt cx="0" cy="0"/>
        </a:xfrm>
      </p:grpSpPr>
      <p:sp>
        <p:nvSpPr>
          <p:cNvPr id="5" name="Inhaltsplatzhalter 2"/>
          <p:cNvSpPr>
            <a:spLocks noGrp="1"/>
          </p:cNvSpPr>
          <p:nvPr>
            <p:ph idx="12"/>
          </p:nvPr>
        </p:nvSpPr>
        <p:spPr>
          <a:xfrm>
            <a:off x="450927" y="1382200"/>
            <a:ext cx="8307692" cy="755220"/>
          </a:xfrm>
        </p:spPr>
        <p:txBody>
          <a:bodyPr/>
          <a:lstStyle>
            <a:lvl1pPr marL="0" indent="0">
              <a:spcBef>
                <a:spcPts val="851"/>
              </a:spcBef>
              <a:defRPr/>
            </a:lvl1pPr>
          </a:lstStyle>
          <a:p>
            <a:pPr lvl="0"/>
            <a:r>
              <a:rPr lang="de-DE" smtClean="0"/>
              <a:t>Textmasterformat bearbeiten</a:t>
            </a:r>
          </a:p>
        </p:txBody>
      </p:sp>
      <p:sp>
        <p:nvSpPr>
          <p:cNvPr id="9"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4" name="Rectangle 6"/>
          <p:cNvSpPr>
            <a:spLocks noGrp="1" noChangeArrowheads="1"/>
          </p:cNvSpPr>
          <p:nvPr>
            <p:ph type="sldNum" sz="quarter" idx="13"/>
          </p:nvPr>
        </p:nvSpPr>
        <p:spPr>
          <a:ln/>
        </p:spPr>
        <p:txBody>
          <a:bodyPr/>
          <a:lstStyle>
            <a:lvl1pPr>
              <a:defRPr/>
            </a:lvl1pPr>
          </a:lstStyle>
          <a:p>
            <a:pPr>
              <a:defRPr/>
            </a:pPr>
            <a:fld id="{5446D841-F2F4-4163-A6C8-49E55F443EDD}" type="slidenum">
              <a:rPr lang="de-DE"/>
              <a:pPr>
                <a:defRPr/>
              </a:pPr>
              <a:t>‹Nr.›</a:t>
            </a:fld>
            <a:endParaRPr lang="de-DE" dirty="0"/>
          </a:p>
        </p:txBody>
      </p:sp>
      <p:sp>
        <p:nvSpPr>
          <p:cNvPr id="6" name="Fußzeilenplatzhalter 6"/>
          <p:cNvSpPr>
            <a:spLocks noGrp="1"/>
          </p:cNvSpPr>
          <p:nvPr>
            <p:ph type="ftr" sz="quarter" idx="14"/>
          </p:nvPr>
        </p:nvSpPr>
        <p:spPr/>
        <p:txBody>
          <a:bodyPr/>
          <a:lstStyle>
            <a:lvl1pPr>
              <a:defRPr/>
            </a:lvl1pPr>
          </a:lstStyle>
          <a:p>
            <a:pPr>
              <a:defRPr/>
            </a:pPr>
            <a:r>
              <a:rPr lang="de-DE"/>
              <a:t>((Fusszeile)) Lorem ipsum dolor sit amet.</a:t>
            </a:r>
          </a:p>
        </p:txBody>
      </p:sp>
    </p:spTree>
    <p:extLst>
      <p:ext uri="{BB962C8B-B14F-4D97-AF65-F5344CB8AC3E}">
        <p14:creationId xmlns:p14="http://schemas.microsoft.com/office/powerpoint/2010/main" val="3942348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7342188" y="5402263"/>
            <a:ext cx="1563687" cy="217487"/>
          </a:xfrm>
          <a:prstGeom prst="rect">
            <a:avLst/>
          </a:prstGeom>
          <a:noFill/>
          <a:ln w="9525">
            <a:noFill/>
            <a:miter lim="800000"/>
            <a:headEnd/>
            <a:tailEnd/>
          </a:ln>
          <a:effectLst/>
        </p:spPr>
        <p:txBody>
          <a:bodyPr vert="horz" wrap="square" lIns="81043" tIns="40522" rIns="81043" bIns="40522" numCol="1" anchor="t" anchorCtr="0" compatLnSpc="1">
            <a:prstTxWarp prst="textNoShape">
              <a:avLst/>
            </a:prstTxWarp>
          </a:bodyPr>
          <a:lstStyle>
            <a:lvl1pPr algn="r">
              <a:defRPr sz="800">
                <a:latin typeface="Arial" charset="0"/>
                <a:ea typeface="ＭＳ Ｐゴシック" pitchFamily="68" charset="-128"/>
                <a:cs typeface="+mn-cs"/>
              </a:defRPr>
            </a:lvl1pPr>
          </a:lstStyle>
          <a:p>
            <a:pPr>
              <a:defRPr/>
            </a:pPr>
            <a:fld id="{65903F9D-3CC1-4E14-829A-C0AD91E27830}" type="slidenum">
              <a:rPr lang="de-DE"/>
              <a:pPr>
                <a:defRPr/>
              </a:pPr>
              <a:t>‹Nr.›</a:t>
            </a:fld>
            <a:endParaRPr lang="de-DE" dirty="0"/>
          </a:p>
        </p:txBody>
      </p:sp>
      <p:sp>
        <p:nvSpPr>
          <p:cNvPr id="1027" name="Rectangle 25"/>
          <p:cNvSpPr>
            <a:spLocks noGrp="1" noChangeArrowheads="1"/>
          </p:cNvSpPr>
          <p:nvPr>
            <p:ph type="body" idx="1"/>
          </p:nvPr>
        </p:nvSpPr>
        <p:spPr bwMode="auto">
          <a:xfrm>
            <a:off x="450850" y="1449388"/>
            <a:ext cx="830738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043" tIns="40522" rIns="81043" bIns="40522" numCol="1" anchor="t" anchorCtr="0" compatLnSpc="1">
            <a:prstTxWarp prst="textNoShape">
              <a:avLst/>
            </a:prstTxWarp>
          </a:bodyPr>
          <a:lstStyle/>
          <a:p>
            <a:pPr lvl="0"/>
            <a:r>
              <a:rPr lang="de-DE" altLang="de-DE" smtClean="0"/>
              <a:t>Mastertextformat bearbeiten</a:t>
            </a:r>
          </a:p>
        </p:txBody>
      </p:sp>
      <p:sp>
        <p:nvSpPr>
          <p:cNvPr id="1028" name="Rectangle 24"/>
          <p:cNvSpPr>
            <a:spLocks noGrp="1" noChangeArrowheads="1"/>
          </p:cNvSpPr>
          <p:nvPr>
            <p:ph type="title"/>
          </p:nvPr>
        </p:nvSpPr>
        <p:spPr bwMode="auto">
          <a:xfrm>
            <a:off x="442913" y="546100"/>
            <a:ext cx="830738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043" tIns="40522" rIns="81043" bIns="40522" numCol="1" anchor="t" anchorCtr="0" compatLnSpc="1">
            <a:prstTxWarp prst="textNoShape">
              <a:avLst/>
            </a:prstTxWarp>
          </a:bodyPr>
          <a:lstStyle/>
          <a:p>
            <a:pPr lvl="0"/>
            <a:r>
              <a:rPr lang="de-DE" altLang="de-DE" smtClean="0"/>
              <a:t>Mastertitelformat bearbeiten</a:t>
            </a:r>
          </a:p>
        </p:txBody>
      </p:sp>
      <p:sp>
        <p:nvSpPr>
          <p:cNvPr id="7" name="Fußzeilenplatzhalter 6"/>
          <p:cNvSpPr>
            <a:spLocks noGrp="1"/>
          </p:cNvSpPr>
          <p:nvPr>
            <p:ph type="ftr" sz="quarter" idx="3"/>
          </p:nvPr>
        </p:nvSpPr>
        <p:spPr>
          <a:xfrm>
            <a:off x="450850" y="5397500"/>
            <a:ext cx="2895600" cy="201613"/>
          </a:xfrm>
          <a:prstGeom prst="rect">
            <a:avLst/>
          </a:prstGeom>
        </p:spPr>
        <p:txBody>
          <a:bodyPr vert="horz" lIns="81043" tIns="40522" rIns="81043" bIns="40522" rtlCol="0" anchor="t"/>
          <a:lstStyle>
            <a:lvl1pPr algn="l">
              <a:defRPr sz="800">
                <a:solidFill>
                  <a:schemeClr val="tx1"/>
                </a:solidFill>
                <a:latin typeface="Arial" charset="0"/>
                <a:ea typeface="ＭＳ Ｐゴシック" pitchFamily="34" charset="-128"/>
                <a:cs typeface="+mn-cs"/>
              </a:defRPr>
            </a:lvl1pPr>
          </a:lstStyle>
          <a:p>
            <a:pPr>
              <a:defRPr/>
            </a:pPr>
            <a:r>
              <a:rPr lang="de-DE"/>
              <a:t>((Fusszeile)) Lorem ipsum dolor sit amet.</a:t>
            </a:r>
          </a:p>
        </p:txBody>
      </p:sp>
      <p:sp>
        <p:nvSpPr>
          <p:cNvPr id="1031" name="Rectangle 14"/>
          <p:cNvSpPr>
            <a:spLocks noChangeArrowheads="1"/>
          </p:cNvSpPr>
          <p:nvPr/>
        </p:nvSpPr>
        <p:spPr bwMode="auto">
          <a:xfrm>
            <a:off x="0" y="0"/>
            <a:ext cx="7112000" cy="300038"/>
          </a:xfrm>
          <a:prstGeom prst="rect">
            <a:avLst/>
          </a:prstGeom>
          <a:solidFill>
            <a:srgbClr val="7885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1043" tIns="40522" rIns="81043" bIns="40522" anchor="ct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defRPr/>
            </a:pPr>
            <a:endParaRPr lang="en-US" altLang="de-DE" smtClean="0">
              <a:latin typeface="Times" pitchFamily="18" charset="0"/>
              <a:cs typeface="+mn-cs"/>
            </a:endParaRPr>
          </a:p>
        </p:txBody>
      </p:sp>
      <p:sp>
        <p:nvSpPr>
          <p:cNvPr id="1032" name="Rectangle 14"/>
          <p:cNvSpPr>
            <a:spLocks noChangeArrowheads="1"/>
          </p:cNvSpPr>
          <p:nvPr/>
        </p:nvSpPr>
        <p:spPr bwMode="auto">
          <a:xfrm>
            <a:off x="7158038" y="0"/>
            <a:ext cx="1985962" cy="300038"/>
          </a:xfrm>
          <a:prstGeom prst="rect">
            <a:avLst/>
          </a:prstGeom>
          <a:solidFill>
            <a:srgbClr val="DCE3EC"/>
          </a:solidFill>
          <a:ln>
            <a:noFill/>
          </a:ln>
        </p:spPr>
        <p:txBody>
          <a:bodyPr wrap="none" lIns="81043" tIns="40522" rIns="81043" bIns="40522" anchor="ct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defRPr/>
            </a:pPr>
            <a:endParaRPr lang="en-US" altLang="de-DE" smtClean="0">
              <a:latin typeface="Times" pitchFamily="18" charset="0"/>
              <a:cs typeface="+mn-cs"/>
            </a:endParaRPr>
          </a:p>
        </p:txBody>
      </p:sp>
      <p:pic>
        <p:nvPicPr>
          <p:cNvPr id="2" name="Grafik 2"/>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356475" y="47625"/>
            <a:ext cx="11953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707" r:id="rId1"/>
    <p:sldLayoutId id="2147485708" r:id="rId2"/>
    <p:sldLayoutId id="2147485702" r:id="rId3"/>
    <p:sldLayoutId id="2147485709" r:id="rId4"/>
    <p:sldLayoutId id="2147485710" r:id="rId5"/>
    <p:sldLayoutId id="2147485703" r:id="rId6"/>
    <p:sldLayoutId id="2147485704" r:id="rId7"/>
    <p:sldLayoutId id="2147485705" r:id="rId8"/>
    <p:sldLayoutId id="2147485706" r:id="rId9"/>
    <p:sldLayoutId id="2147485711" r:id="rId10"/>
    <p:sldLayoutId id="2147485712" r:id="rId11"/>
    <p:sldLayoutId id="2147485713" r:id="rId12"/>
    <p:sldLayoutId id="2147485714" r:id="rId13"/>
    <p:sldLayoutId id="2147485715" r:id="rId14"/>
    <p:sldLayoutId id="2147485716" r:id="rId15"/>
  </p:sldLayoutIdLst>
  <p:timing>
    <p:tnLst>
      <p:par>
        <p:cTn id="1" dur="indefinite" restart="never" nodeType="tmRoot"/>
      </p:par>
    </p:tnLst>
  </p:timing>
  <p:hf hdr="0" dt="0"/>
  <p:txStyles>
    <p:titleStyle>
      <a:lvl1pPr algn="l" rtl="0" eaLnBrk="1" fontAlgn="base" hangingPunct="1">
        <a:spcBef>
          <a:spcPct val="0"/>
        </a:spcBef>
        <a:spcAft>
          <a:spcPct val="0"/>
        </a:spcAft>
        <a:defRPr b="1">
          <a:solidFill>
            <a:srgbClr val="FF0000"/>
          </a:solidFill>
          <a:latin typeface="+mj-lt"/>
          <a:ea typeface="ＭＳ Ｐゴシック" pitchFamily="63" charset="-128"/>
          <a:cs typeface="ＭＳ Ｐゴシック" pitchFamily="63" charset="-128"/>
        </a:defRPr>
      </a:lvl1pPr>
      <a:lvl2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2pPr>
      <a:lvl3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3pPr>
      <a:lvl4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4pPr>
      <a:lvl5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5pPr>
      <a:lvl6pPr marL="405216" algn="l" rtl="0" eaLnBrk="1" fontAlgn="base" hangingPunct="1">
        <a:spcBef>
          <a:spcPct val="0"/>
        </a:spcBef>
        <a:spcAft>
          <a:spcPct val="0"/>
        </a:spcAft>
        <a:defRPr sz="2100" b="1">
          <a:solidFill>
            <a:schemeClr val="tx2"/>
          </a:solidFill>
          <a:latin typeface="Arial" pitchFamily="63" charset="0"/>
        </a:defRPr>
      </a:lvl6pPr>
      <a:lvl7pPr marL="810433" algn="l" rtl="0" eaLnBrk="1" fontAlgn="base" hangingPunct="1">
        <a:spcBef>
          <a:spcPct val="0"/>
        </a:spcBef>
        <a:spcAft>
          <a:spcPct val="0"/>
        </a:spcAft>
        <a:defRPr sz="2100" b="1">
          <a:solidFill>
            <a:schemeClr val="tx2"/>
          </a:solidFill>
          <a:latin typeface="Arial" pitchFamily="63" charset="0"/>
        </a:defRPr>
      </a:lvl7pPr>
      <a:lvl8pPr marL="1215649" algn="l" rtl="0" eaLnBrk="1" fontAlgn="base" hangingPunct="1">
        <a:spcBef>
          <a:spcPct val="0"/>
        </a:spcBef>
        <a:spcAft>
          <a:spcPct val="0"/>
        </a:spcAft>
        <a:defRPr sz="2100" b="1">
          <a:solidFill>
            <a:schemeClr val="tx2"/>
          </a:solidFill>
          <a:latin typeface="Arial" pitchFamily="63" charset="0"/>
        </a:defRPr>
      </a:lvl8pPr>
      <a:lvl9pPr marL="1620865" algn="l" rtl="0" eaLnBrk="1" fontAlgn="base" hangingPunct="1">
        <a:spcBef>
          <a:spcPct val="0"/>
        </a:spcBef>
        <a:spcAft>
          <a:spcPct val="0"/>
        </a:spcAft>
        <a:defRPr sz="2100" b="1">
          <a:solidFill>
            <a:schemeClr val="tx2"/>
          </a:solidFill>
          <a:latin typeface="Arial" pitchFamily="63" charset="0"/>
        </a:defRPr>
      </a:lvl9pPr>
    </p:titleStyle>
    <p:bodyStyle>
      <a:lvl1pPr algn="l" rtl="0" eaLnBrk="1" fontAlgn="base" hangingPunct="1">
        <a:spcBef>
          <a:spcPct val="20000"/>
        </a:spcBef>
        <a:spcAft>
          <a:spcPct val="0"/>
        </a:spcAft>
        <a:buFont typeface="Arial" charset="0"/>
        <a:defRPr sz="1400">
          <a:solidFill>
            <a:schemeClr val="tx1"/>
          </a:solidFill>
          <a:latin typeface="+mn-lt"/>
          <a:ea typeface="ＭＳ Ｐゴシック" pitchFamily="63" charset="-128"/>
          <a:cs typeface="ＭＳ Ｐゴシック" pitchFamily="63" charset="-128"/>
        </a:defRPr>
      </a:lvl1pPr>
      <a:lvl2pPr marL="674688" indent="-269875" algn="l" rtl="0" eaLnBrk="1" fontAlgn="base" hangingPunct="1">
        <a:spcBef>
          <a:spcPct val="20000"/>
        </a:spcBef>
        <a:spcAft>
          <a:spcPct val="0"/>
        </a:spcAft>
        <a:buFont typeface="Arial" charset="0"/>
        <a:buChar char="&gt;"/>
        <a:defRPr sz="1400">
          <a:solidFill>
            <a:schemeClr val="tx1"/>
          </a:solidFill>
          <a:latin typeface="+mn-lt"/>
          <a:ea typeface="ＭＳ Ｐゴシック" pitchFamily="63" charset="-128"/>
        </a:defRPr>
      </a:lvl2pPr>
      <a:lvl3pPr marL="1079500" indent="-269875" algn="l" rtl="0" eaLnBrk="1" fontAlgn="base" hangingPunct="1">
        <a:spcBef>
          <a:spcPct val="20000"/>
        </a:spcBef>
        <a:spcAft>
          <a:spcPct val="0"/>
        </a:spcAft>
        <a:buFont typeface="Arial" charset="0"/>
        <a:buChar char="&gt;"/>
        <a:defRPr sz="1400">
          <a:solidFill>
            <a:schemeClr val="tx1"/>
          </a:solidFill>
          <a:latin typeface="+mn-lt"/>
          <a:ea typeface="ＭＳ Ｐゴシック" pitchFamily="63" charset="-128"/>
        </a:defRPr>
      </a:lvl3pPr>
      <a:lvl4pPr marL="1450975" indent="-269875" algn="l" rtl="0" eaLnBrk="1" fontAlgn="base" hangingPunct="1">
        <a:spcBef>
          <a:spcPct val="20000"/>
        </a:spcBef>
        <a:spcAft>
          <a:spcPct val="0"/>
        </a:spcAft>
        <a:buFont typeface="Arial" charset="0"/>
        <a:buChar char="&gt;"/>
        <a:defRPr sz="1400">
          <a:solidFill>
            <a:schemeClr val="tx1"/>
          </a:solidFill>
          <a:latin typeface="+mn-lt"/>
          <a:ea typeface="ＭＳ Ｐゴシック" pitchFamily="63" charset="-128"/>
        </a:defRPr>
      </a:lvl4pPr>
      <a:lvl5pPr marL="1822450" indent="-269875" algn="l" rtl="0" eaLnBrk="1" fontAlgn="base" hangingPunct="1">
        <a:spcBef>
          <a:spcPct val="20000"/>
        </a:spcBef>
        <a:spcAft>
          <a:spcPct val="0"/>
        </a:spcAft>
        <a:buFont typeface="Arial" charset="0"/>
        <a:buChar char="&gt;"/>
        <a:defRPr sz="1400">
          <a:solidFill>
            <a:schemeClr val="tx1"/>
          </a:solidFill>
          <a:latin typeface="+mn-lt"/>
          <a:ea typeface="ＭＳ Ｐゴシック" pitchFamily="63" charset="-128"/>
        </a:defRPr>
      </a:lvl5pPr>
      <a:lvl6pPr marL="2228690" indent="-270144" algn="l" rtl="0" eaLnBrk="1" fontAlgn="base" hangingPunct="1">
        <a:spcBef>
          <a:spcPct val="20000"/>
        </a:spcBef>
        <a:spcAft>
          <a:spcPct val="0"/>
        </a:spcAft>
        <a:buFont typeface="Arial" pitchFamily="63" charset="0"/>
        <a:buChar char="&gt;"/>
        <a:defRPr sz="1400">
          <a:solidFill>
            <a:schemeClr val="tx1"/>
          </a:solidFill>
          <a:latin typeface="+mn-lt"/>
          <a:ea typeface="ＭＳ Ｐゴシック" pitchFamily="63" charset="-128"/>
        </a:defRPr>
      </a:lvl6pPr>
      <a:lvl7pPr marL="2633906" indent="-270144" algn="l" rtl="0" eaLnBrk="1" fontAlgn="base" hangingPunct="1">
        <a:spcBef>
          <a:spcPct val="20000"/>
        </a:spcBef>
        <a:spcAft>
          <a:spcPct val="0"/>
        </a:spcAft>
        <a:buFont typeface="Arial" pitchFamily="63" charset="0"/>
        <a:buChar char="&gt;"/>
        <a:defRPr sz="1400">
          <a:solidFill>
            <a:schemeClr val="tx1"/>
          </a:solidFill>
          <a:latin typeface="+mn-lt"/>
          <a:ea typeface="ＭＳ Ｐゴシック" pitchFamily="63" charset="-128"/>
        </a:defRPr>
      </a:lvl7pPr>
      <a:lvl8pPr marL="3039123" indent="-270144" algn="l" rtl="0" eaLnBrk="1" fontAlgn="base" hangingPunct="1">
        <a:spcBef>
          <a:spcPct val="20000"/>
        </a:spcBef>
        <a:spcAft>
          <a:spcPct val="0"/>
        </a:spcAft>
        <a:buFont typeface="Arial" pitchFamily="63" charset="0"/>
        <a:buChar char="&gt;"/>
        <a:defRPr sz="1400">
          <a:solidFill>
            <a:schemeClr val="tx1"/>
          </a:solidFill>
          <a:latin typeface="+mn-lt"/>
          <a:ea typeface="ＭＳ Ｐゴシック" pitchFamily="63" charset="-128"/>
        </a:defRPr>
      </a:lvl8pPr>
      <a:lvl9pPr marL="3444339" indent="-270144" algn="l" rtl="0" eaLnBrk="1" fontAlgn="base" hangingPunct="1">
        <a:spcBef>
          <a:spcPct val="20000"/>
        </a:spcBef>
        <a:spcAft>
          <a:spcPct val="0"/>
        </a:spcAft>
        <a:buFont typeface="Arial" pitchFamily="63" charset="0"/>
        <a:buChar char="&gt;"/>
        <a:defRPr sz="1400">
          <a:solidFill>
            <a:schemeClr val="tx1"/>
          </a:solidFill>
          <a:latin typeface="+mn-lt"/>
          <a:ea typeface="ＭＳ Ｐゴシック" pitchFamily="63" charset="-128"/>
        </a:defRPr>
      </a:lvl9pPr>
    </p:bodyStyle>
    <p:otherStyle>
      <a:defPPr>
        <a:defRPr lang="de-DE"/>
      </a:defPPr>
      <a:lvl1pPr marL="0" algn="l" defTabSz="405216" rtl="0" eaLnBrk="1" latinLnBrk="0" hangingPunct="1">
        <a:defRPr sz="1600" kern="1200">
          <a:solidFill>
            <a:schemeClr val="tx1"/>
          </a:solidFill>
          <a:latin typeface="+mn-lt"/>
          <a:ea typeface="+mn-ea"/>
          <a:cs typeface="+mn-cs"/>
        </a:defRPr>
      </a:lvl1pPr>
      <a:lvl2pPr marL="405216" algn="l" defTabSz="405216" rtl="0" eaLnBrk="1" latinLnBrk="0" hangingPunct="1">
        <a:defRPr sz="1600" kern="1200">
          <a:solidFill>
            <a:schemeClr val="tx1"/>
          </a:solidFill>
          <a:latin typeface="+mn-lt"/>
          <a:ea typeface="+mn-ea"/>
          <a:cs typeface="+mn-cs"/>
        </a:defRPr>
      </a:lvl2pPr>
      <a:lvl3pPr marL="810433" algn="l" defTabSz="405216" rtl="0" eaLnBrk="1" latinLnBrk="0" hangingPunct="1">
        <a:defRPr sz="1600" kern="1200">
          <a:solidFill>
            <a:schemeClr val="tx1"/>
          </a:solidFill>
          <a:latin typeface="+mn-lt"/>
          <a:ea typeface="+mn-ea"/>
          <a:cs typeface="+mn-cs"/>
        </a:defRPr>
      </a:lvl3pPr>
      <a:lvl4pPr marL="1215649" algn="l" defTabSz="405216" rtl="0" eaLnBrk="1" latinLnBrk="0" hangingPunct="1">
        <a:defRPr sz="1600" kern="1200">
          <a:solidFill>
            <a:schemeClr val="tx1"/>
          </a:solidFill>
          <a:latin typeface="+mn-lt"/>
          <a:ea typeface="+mn-ea"/>
          <a:cs typeface="+mn-cs"/>
        </a:defRPr>
      </a:lvl4pPr>
      <a:lvl5pPr marL="1620865" algn="l" defTabSz="405216" rtl="0" eaLnBrk="1" latinLnBrk="0" hangingPunct="1">
        <a:defRPr sz="1600" kern="1200">
          <a:solidFill>
            <a:schemeClr val="tx1"/>
          </a:solidFill>
          <a:latin typeface="+mn-lt"/>
          <a:ea typeface="+mn-ea"/>
          <a:cs typeface="+mn-cs"/>
        </a:defRPr>
      </a:lvl5pPr>
      <a:lvl6pPr marL="2026082" algn="l" defTabSz="405216" rtl="0" eaLnBrk="1" latinLnBrk="0" hangingPunct="1">
        <a:defRPr sz="1600" kern="1200">
          <a:solidFill>
            <a:schemeClr val="tx1"/>
          </a:solidFill>
          <a:latin typeface="+mn-lt"/>
          <a:ea typeface="+mn-ea"/>
          <a:cs typeface="+mn-cs"/>
        </a:defRPr>
      </a:lvl6pPr>
      <a:lvl7pPr marL="2431298" algn="l" defTabSz="405216" rtl="0" eaLnBrk="1" latinLnBrk="0" hangingPunct="1">
        <a:defRPr sz="1600" kern="1200">
          <a:solidFill>
            <a:schemeClr val="tx1"/>
          </a:solidFill>
          <a:latin typeface="+mn-lt"/>
          <a:ea typeface="+mn-ea"/>
          <a:cs typeface="+mn-cs"/>
        </a:defRPr>
      </a:lvl7pPr>
      <a:lvl8pPr marL="2836515" algn="l" defTabSz="405216" rtl="0" eaLnBrk="1" latinLnBrk="0" hangingPunct="1">
        <a:defRPr sz="1600" kern="1200">
          <a:solidFill>
            <a:schemeClr val="tx1"/>
          </a:solidFill>
          <a:latin typeface="+mn-lt"/>
          <a:ea typeface="+mn-ea"/>
          <a:cs typeface="+mn-cs"/>
        </a:defRPr>
      </a:lvl8pPr>
      <a:lvl9pPr marL="3241731" algn="l" defTabSz="40521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0g7UnOpGxH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VKNom0zMcnQ"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GuzXt7pg_Wo"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FvbTqgyR80Y"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L8RE3Y3K5QA"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eqXGbYgZpB8"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hyperlink" Target="http://www.agvs-eignungstest.ch/" TargetMode="External"/><Relationship Id="rId2" Type="http://schemas.openxmlformats.org/officeDocument/2006/relationships/image" Target="../media/image44.jpe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hyperlink" Target="http://www.gateway-junior.net/" TargetMode="External"/><Relationship Id="rId3" Type="http://schemas.openxmlformats.org/officeDocument/2006/relationships/hyperlink" Target="http://www.metiersauto.ch/" TargetMode="External"/><Relationship Id="rId7" Type="http://schemas.openxmlformats.org/officeDocument/2006/relationships/hyperlink" Target="http://www.lehrstellenboerse.ch/" TargetMode="External"/><Relationship Id="rId2" Type="http://schemas.openxmlformats.org/officeDocument/2006/relationships/hyperlink" Target="http://www.agvs-eignungstest.ch/" TargetMode="External"/><Relationship Id="rId1" Type="http://schemas.openxmlformats.org/officeDocument/2006/relationships/slideLayout" Target="../slideLayouts/slideLayout12.xml"/><Relationship Id="rId6" Type="http://schemas.openxmlformats.org/officeDocument/2006/relationships/hyperlink" Target="http://www.yousty.ch/" TargetMode="External"/><Relationship Id="rId5" Type="http://schemas.openxmlformats.org/officeDocument/2006/relationships/hyperlink" Target="http://www.berufsberatung.ch/Lena" TargetMode="External"/><Relationship Id="rId10" Type="http://schemas.openxmlformats.org/officeDocument/2006/relationships/hyperlink" Target="http://www.kiknet-wirtschaft-arbeit-haushalt.org/unterrichtseinheiten-wirtschaft-arbeit/bwerbungstipps/" TargetMode="External"/><Relationship Id="rId4" Type="http://schemas.openxmlformats.org/officeDocument/2006/relationships/hyperlink" Target="http://www.carrosserieberufe.ch/" TargetMode="External"/><Relationship Id="rId9" Type="http://schemas.openxmlformats.org/officeDocument/2006/relationships/hyperlink" Target="http://www.berufsberatung.ch/dyn/1242.aspx"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8.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hyperlink" Target="https://www.facebook.com/myfuture.agvs/videos/911632175648392/" TargetMode="External"/><Relationship Id="rId5" Type="http://schemas.openxmlformats.org/officeDocument/2006/relationships/image" Target="../media/image57.jpeg"/><Relationship Id="rId4" Type="http://schemas.openxmlformats.org/officeDocument/2006/relationships/image" Target="../media/image56.jpeg"/></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2.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facebook.com/myfuture.agvs/videos/911632175648392/" TargetMode="External"/><Relationship Id="rId5" Type="http://schemas.openxmlformats.org/officeDocument/2006/relationships/image" Target="../media/image61.jpeg"/><Relationship Id="rId4" Type="http://schemas.openxmlformats.org/officeDocument/2006/relationships/image" Target="../media/image60.jpeg"/></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5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5.xml"/><Relationship Id="rId6" Type="http://schemas.openxmlformats.org/officeDocument/2006/relationships/image" Target="../media/image79.png"/><Relationship Id="rId5" Type="http://schemas.openxmlformats.org/officeDocument/2006/relationships/image" Target="../media/image78.jpeg"/><Relationship Id="rId4" Type="http://schemas.openxmlformats.org/officeDocument/2006/relationships/image" Target="../media/image77.jpeg"/></Relationships>
</file>

<file path=ppt/slides/_rels/slide5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15.xml"/><Relationship Id="rId5" Type="http://schemas.openxmlformats.org/officeDocument/2006/relationships/image" Target="../media/image83.jpeg"/><Relationship Id="rId4" Type="http://schemas.openxmlformats.org/officeDocument/2006/relationships/image" Target="../media/image82.png"/></Relationships>
</file>

<file path=ppt/slides/_rels/slide5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15.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56.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jpe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png"/></Relationships>
</file>

<file path=ppt/slides/_rels/slide57.xml.rels><?xml version="1.0" encoding="UTF-8" standalone="yes"?>
<Relationships xmlns="http://schemas.openxmlformats.org/package/2006/relationships"><Relationship Id="rId3" Type="http://schemas.openxmlformats.org/officeDocument/2006/relationships/hyperlink" Target="http://www.metiersauto.ch/" TargetMode="External"/><Relationship Id="rId2" Type="http://schemas.openxmlformats.org/officeDocument/2006/relationships/image" Target="../media/image9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pqjeifhtT_I" TargetMode="External"/><Relationship Id="rId2" Type="http://schemas.openxmlformats.org/officeDocument/2006/relationships/image" Target="../media/image7.jpg"/><Relationship Id="rId1" Type="http://schemas.openxmlformats.org/officeDocument/2006/relationships/slideLayout" Target="../slideLayouts/slideLayout10.xml"/><Relationship Id="rId5" Type="http://schemas.openxmlformats.org/officeDocument/2006/relationships/hyperlink" Target="http://www.youtube.com/watch?v=Ne1fyEvPxdU" TargetMode="External"/><Relationship Id="rId4" Type="http://schemas.openxmlformats.org/officeDocument/2006/relationships/hyperlink" Target="http://www.youtube.com/watch?v=UAI3GSWKKX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nhaltsplatzhalter 11"/>
          <p:cNvSpPr>
            <a:spLocks noGrp="1"/>
          </p:cNvSpPr>
          <p:nvPr>
            <p:ph sz="quarter" idx="10"/>
          </p:nvPr>
        </p:nvSpPr>
        <p:spPr>
          <a:xfrm>
            <a:off x="757238" y="2905125"/>
            <a:ext cx="7975600" cy="1549400"/>
          </a:xfrm>
        </p:spPr>
        <p:txBody>
          <a:bodyPr/>
          <a:lstStyle/>
          <a:p>
            <a:pPr eaLnBrk="1" hangingPunct="1">
              <a:spcBef>
                <a:spcPct val="50000"/>
              </a:spcBef>
            </a:pPr>
            <a:r>
              <a:rPr lang="fr-FR" altLang="de-DE" sz="1800" dirty="0" smtClean="0"/>
              <a:t>Présentation de l'Union professionnelle suisse de l’automobile</a:t>
            </a:r>
          </a:p>
          <a:p>
            <a:pPr eaLnBrk="1" hangingPunct="1">
              <a:spcBef>
                <a:spcPct val="50000"/>
              </a:spcBef>
            </a:pPr>
            <a:r>
              <a:rPr lang="fr-FR" altLang="de-DE" sz="1800" b="0" dirty="0" smtClean="0">
                <a:solidFill>
                  <a:schemeClr val="tx1"/>
                </a:solidFill>
              </a:rPr>
              <a:t>AGVS/UPSA – LA VOITURE, NOTRE PASSION</a:t>
            </a:r>
          </a:p>
        </p:txBody>
      </p:sp>
    </p:spTree>
    <p:extLst>
      <p:ext uri="{BB962C8B-B14F-4D97-AF65-F5344CB8AC3E}">
        <p14:creationId xmlns:p14="http://schemas.microsoft.com/office/powerpoint/2010/main" val="4244699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050966" y="412936"/>
            <a:ext cx="3168352" cy="93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r>
              <a:rPr lang="fr-FR" sz="1400" b="1" dirty="0"/>
              <a:t>Gestionnaires du commerce de détail CFC Logistique des pièces détachées</a:t>
            </a:r>
            <a:endParaRPr lang="de-CH" altLang="de-DE" sz="1400" kern="0" dirty="0"/>
          </a:p>
        </p:txBody>
      </p:sp>
      <p:sp>
        <p:nvSpPr>
          <p:cNvPr id="9" name="Rectangle 2"/>
          <p:cNvSpPr>
            <a:spLocks noChangeArrowheads="1"/>
          </p:cNvSpPr>
          <p:nvPr/>
        </p:nvSpPr>
        <p:spPr bwMode="auto">
          <a:xfrm>
            <a:off x="6218032" y="412936"/>
            <a:ext cx="2932357" cy="93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r>
              <a:rPr lang="fr-FR" sz="1400" b="1" dirty="0"/>
              <a:t>Employés de commerce CFC dans la branche automobile </a:t>
            </a:r>
          </a:p>
        </p:txBody>
      </p:sp>
      <p:sp>
        <p:nvSpPr>
          <p:cNvPr id="10" name="Rectangle 14"/>
          <p:cNvSpPr txBox="1">
            <a:spLocks noChangeArrowheads="1"/>
          </p:cNvSpPr>
          <p:nvPr/>
        </p:nvSpPr>
        <p:spPr bwMode="auto">
          <a:xfrm>
            <a:off x="190704" y="498804"/>
            <a:ext cx="2869128" cy="7625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043" tIns="40522" rIns="81043" bIns="40522" numCol="1" anchor="t" anchorCtr="0" compatLnSpc="1">
            <a:prstTxWarp prst="textNoShape">
              <a:avLst/>
            </a:prstTxWarp>
          </a:bodyPr>
          <a:lstStyle>
            <a:lvl1pPr algn="l" rtl="0" eaLnBrk="1" fontAlgn="base" hangingPunct="1">
              <a:spcBef>
                <a:spcPct val="0"/>
              </a:spcBef>
              <a:spcAft>
                <a:spcPct val="0"/>
              </a:spcAft>
              <a:defRPr b="1">
                <a:solidFill>
                  <a:srgbClr val="FF0000"/>
                </a:solidFill>
                <a:latin typeface="+mj-lt"/>
                <a:ea typeface="ＭＳ Ｐゴシック" pitchFamily="63" charset="-128"/>
                <a:cs typeface="ＭＳ Ｐゴシック" pitchFamily="63" charset="-128"/>
              </a:defRPr>
            </a:lvl1pPr>
            <a:lvl2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2pPr>
            <a:lvl3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3pPr>
            <a:lvl4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4pPr>
            <a:lvl5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5pPr>
            <a:lvl6pPr marL="405216" algn="l" rtl="0" eaLnBrk="1" fontAlgn="base" hangingPunct="1">
              <a:spcBef>
                <a:spcPct val="0"/>
              </a:spcBef>
              <a:spcAft>
                <a:spcPct val="0"/>
              </a:spcAft>
              <a:defRPr sz="2100" b="1">
                <a:solidFill>
                  <a:schemeClr val="tx2"/>
                </a:solidFill>
                <a:latin typeface="Arial" pitchFamily="63" charset="0"/>
              </a:defRPr>
            </a:lvl6pPr>
            <a:lvl7pPr marL="810433" algn="l" rtl="0" eaLnBrk="1" fontAlgn="base" hangingPunct="1">
              <a:spcBef>
                <a:spcPct val="0"/>
              </a:spcBef>
              <a:spcAft>
                <a:spcPct val="0"/>
              </a:spcAft>
              <a:defRPr sz="2100" b="1">
                <a:solidFill>
                  <a:schemeClr val="tx2"/>
                </a:solidFill>
                <a:latin typeface="Arial" pitchFamily="63" charset="0"/>
              </a:defRPr>
            </a:lvl7pPr>
            <a:lvl8pPr marL="1215649" algn="l" rtl="0" eaLnBrk="1" fontAlgn="base" hangingPunct="1">
              <a:spcBef>
                <a:spcPct val="0"/>
              </a:spcBef>
              <a:spcAft>
                <a:spcPct val="0"/>
              </a:spcAft>
              <a:defRPr sz="2100" b="1">
                <a:solidFill>
                  <a:schemeClr val="tx2"/>
                </a:solidFill>
                <a:latin typeface="Arial" pitchFamily="63" charset="0"/>
              </a:defRPr>
            </a:lvl8pPr>
            <a:lvl9pPr marL="1620865" algn="l" rtl="0" eaLnBrk="1" fontAlgn="base" hangingPunct="1">
              <a:spcBef>
                <a:spcPct val="0"/>
              </a:spcBef>
              <a:spcAft>
                <a:spcPct val="0"/>
              </a:spcAft>
              <a:defRPr sz="2100" b="1">
                <a:solidFill>
                  <a:schemeClr val="tx2"/>
                </a:solidFill>
                <a:latin typeface="Arial" pitchFamily="63" charset="0"/>
              </a:defRPr>
            </a:lvl9pPr>
          </a:lstStyle>
          <a:p>
            <a:pPr algn="ctr"/>
            <a:r>
              <a:rPr lang="fr-FR" sz="1400" dirty="0">
                <a:solidFill>
                  <a:schemeClr val="tx1"/>
                </a:solidFill>
              </a:rPr>
              <a:t>Assistants du commerce de détail AFP Logistique des pièces détachées</a:t>
            </a:r>
            <a:endParaRPr lang="de-CH" altLang="de-DE" sz="1100" b="0" kern="0" dirty="0">
              <a:solidFill>
                <a:schemeClr val="tx1"/>
              </a:solidFill>
            </a:endParaRPr>
          </a:p>
        </p:txBody>
      </p:sp>
      <p:pic>
        <p:nvPicPr>
          <p:cNvPr id="11" name="Grafik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278" y="1574680"/>
            <a:ext cx="2549980" cy="3831189"/>
          </a:xfrm>
          <a:prstGeom prst="rect">
            <a:avLst/>
          </a:prstGeom>
        </p:spPr>
      </p:pic>
      <p:pic>
        <p:nvPicPr>
          <p:cNvPr id="2" name="Grafik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01593" y="1574680"/>
            <a:ext cx="2566551" cy="3856087"/>
          </a:xfrm>
          <a:prstGeom prst="rect">
            <a:avLst/>
          </a:prstGeom>
        </p:spPr>
      </p:pic>
      <p:pic>
        <p:nvPicPr>
          <p:cNvPr id="3" name="Grafik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69479" y="1605960"/>
            <a:ext cx="2556196" cy="3840529"/>
          </a:xfrm>
          <a:prstGeom prst="rect">
            <a:avLst/>
          </a:prstGeom>
        </p:spPr>
      </p:pic>
    </p:spTree>
    <p:extLst>
      <p:ext uri="{BB962C8B-B14F-4D97-AF65-F5344CB8AC3E}">
        <p14:creationId xmlns:p14="http://schemas.microsoft.com/office/powerpoint/2010/main" val="1604616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03385" y="508000"/>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fr-FR" altLang="de-DE" b="1" dirty="0" smtClean="0">
                <a:solidFill>
                  <a:srgbClr val="FE0000"/>
                </a:solidFill>
              </a:rPr>
              <a:t>Assistants en maintenance d’automobiles AFP</a:t>
            </a:r>
          </a:p>
          <a:p>
            <a:pPr>
              <a:spcBef>
                <a:spcPct val="0"/>
              </a:spcBef>
            </a:pPr>
            <a:r>
              <a:rPr lang="fr-FR" altLang="de-DE" b="1" dirty="0" smtClean="0">
                <a:solidFill>
                  <a:srgbClr val="FE0000"/>
                </a:solidFill>
              </a:rPr>
              <a:t>Formation initiale sur 2 ans</a:t>
            </a:r>
            <a:endParaRPr lang="fr-FR" altLang="de-DE" b="1" dirty="0">
              <a:solidFill>
                <a:srgbClr val="FE0000"/>
              </a:solidFill>
            </a:endParaRPr>
          </a:p>
        </p:txBody>
      </p:sp>
      <p:sp>
        <p:nvSpPr>
          <p:cNvPr id="5" name="Rectangle 3"/>
          <p:cNvSpPr>
            <a:spLocks noChangeArrowheads="1"/>
          </p:cNvSpPr>
          <p:nvPr/>
        </p:nvSpPr>
        <p:spPr bwMode="auto">
          <a:xfrm>
            <a:off x="794239" y="1352021"/>
            <a:ext cx="6194181"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a:spcBef>
                <a:spcPct val="20000"/>
              </a:spcBef>
              <a:tabLst>
                <a:tab pos="2541044" algn="l"/>
              </a:tabLst>
              <a:defRPr/>
            </a:pPr>
            <a:r>
              <a:rPr lang="fr-FR" sz="1600" dirty="0" smtClean="0">
                <a:solidFill>
                  <a:srgbClr val="000000"/>
                </a:solidFill>
              </a:rPr>
              <a:t>Durée de la formation :	2 ans</a:t>
            </a:r>
          </a:p>
          <a:p>
            <a:pPr marL="2541044" indent="-2541044">
              <a:spcBef>
                <a:spcPct val="20000"/>
              </a:spcBef>
              <a:tabLst>
                <a:tab pos="2541044" algn="l"/>
              </a:tabLst>
              <a:defRPr/>
            </a:pPr>
            <a:r>
              <a:rPr lang="fr-FR" sz="1600" dirty="0" smtClean="0">
                <a:solidFill>
                  <a:srgbClr val="000000"/>
                </a:solidFill>
              </a:rPr>
              <a:t>Formation préalable :	Scolarité obligatoire terminée</a:t>
            </a:r>
          </a:p>
          <a:p>
            <a:pPr marL="2541044" indent="-2541044">
              <a:spcBef>
                <a:spcPct val="20000"/>
              </a:spcBef>
              <a:tabLst>
                <a:tab pos="2541044" algn="l"/>
              </a:tabLst>
              <a:defRPr/>
            </a:pPr>
            <a:r>
              <a:rPr lang="fr-FR" sz="1600" dirty="0" smtClean="0">
                <a:solidFill>
                  <a:srgbClr val="000000"/>
                </a:solidFill>
              </a:rPr>
              <a:t>Condition :	Réussite au test d'aptitudes de l'UPSA pour le stage</a:t>
            </a:r>
          </a:p>
          <a:p>
            <a:pPr marL="2541044" indent="-2541044">
              <a:spcBef>
                <a:spcPct val="20000"/>
              </a:spcBef>
              <a:tabLst>
                <a:tab pos="2541044" algn="l"/>
              </a:tabLst>
              <a:defRPr/>
            </a:pPr>
            <a:r>
              <a:rPr lang="fr-FR" sz="1600" dirty="0" smtClean="0">
                <a:solidFill>
                  <a:srgbClr val="000000"/>
                </a:solidFill>
              </a:rPr>
              <a:t>Prérequis :	Les activités pratiques demandent surtout à faire preuve d'adresse manuelle et à aimer la technique </a:t>
            </a:r>
          </a:p>
          <a:p>
            <a:pPr marL="2541044" indent="-2541044">
              <a:spcBef>
                <a:spcPct val="20000"/>
              </a:spcBef>
              <a:tabLst>
                <a:tab pos="2541044" algn="l"/>
              </a:tabLst>
              <a:defRPr/>
            </a:pPr>
            <a:r>
              <a:rPr lang="fr-FR" sz="1600" dirty="0" smtClean="0">
                <a:solidFill>
                  <a:srgbClr val="000000"/>
                </a:solidFill>
              </a:rPr>
              <a:t>Matières scolaires :	</a:t>
            </a:r>
            <a:r>
              <a:rPr lang="fr-FR" sz="1600" dirty="0">
                <a:latin typeface="+mj-lt"/>
              </a:rPr>
              <a:t>T</a:t>
            </a:r>
            <a:r>
              <a:rPr lang="fr-FR" sz="1600" dirty="0" smtClean="0">
                <a:latin typeface="+mj-lt"/>
              </a:rPr>
              <a:t>echnique d'apprentissage et de travail, calcul, physique, bases électrotechniques, informations techniques, bases du châssis et du moteur</a:t>
            </a:r>
            <a:r>
              <a:rPr lang="fr-FR" dirty="0" smtClean="0"/>
              <a:t/>
            </a:r>
            <a:br>
              <a:rPr lang="fr-FR" dirty="0" smtClean="0"/>
            </a:br>
            <a:endParaRPr lang="fr-FR" sz="1600" dirty="0">
              <a:solidFill>
                <a:srgbClr val="000000"/>
              </a:solidFill>
            </a:endParaRPr>
          </a:p>
        </p:txBody>
      </p:sp>
      <p:sp>
        <p:nvSpPr>
          <p:cNvPr id="2" name="Rechteck 1"/>
          <p:cNvSpPr/>
          <p:nvPr/>
        </p:nvSpPr>
        <p:spPr>
          <a:xfrm>
            <a:off x="5221421" y="993828"/>
            <a:ext cx="1672253" cy="369332"/>
          </a:xfrm>
          <a:prstGeom prst="rect">
            <a:avLst/>
          </a:prstGeom>
        </p:spPr>
        <p:txBody>
          <a:bodyPr wrap="none">
            <a:spAutoFit/>
          </a:bodyPr>
          <a:lstStyle/>
          <a:p>
            <a:r>
              <a:rPr lang="fr-FR" dirty="0" smtClean="0">
                <a:hlinkClick r:id="rId3" tooltip="Opens external link in new window"/>
              </a:rPr>
              <a:t>Court-métrage</a:t>
            </a:r>
            <a:endParaRPr lang="fr-FR" dirty="0"/>
          </a:p>
        </p:txBody>
      </p:sp>
      <p:pic>
        <p:nvPicPr>
          <p:cNvPr id="6" name="Grafik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05403" y="1143000"/>
            <a:ext cx="2099660" cy="3154660"/>
          </a:xfrm>
          <a:prstGeom prst="rect">
            <a:avLst/>
          </a:prstGeom>
        </p:spPr>
      </p:pic>
    </p:spTree>
    <p:extLst>
      <p:ext uri="{BB962C8B-B14F-4D97-AF65-F5344CB8AC3E}">
        <p14:creationId xmlns:p14="http://schemas.microsoft.com/office/powerpoint/2010/main" val="4179480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03385" y="508000"/>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fr-FR" altLang="de-DE" b="1" dirty="0" smtClean="0">
                <a:solidFill>
                  <a:srgbClr val="FE0000"/>
                </a:solidFill>
              </a:rPr>
              <a:t>Assistants en maintenance d’automobiles AFP</a:t>
            </a:r>
          </a:p>
          <a:p>
            <a:pPr>
              <a:spcBef>
                <a:spcPct val="0"/>
              </a:spcBef>
            </a:pPr>
            <a:r>
              <a:rPr lang="fr-FR" altLang="de-DE" b="1" dirty="0" smtClean="0">
                <a:solidFill>
                  <a:srgbClr val="FE0000"/>
                </a:solidFill>
              </a:rPr>
              <a:t>Formation initiale sur 2 ans</a:t>
            </a:r>
            <a:endParaRPr lang="fr-FR" altLang="de-DE" b="1" dirty="0">
              <a:solidFill>
                <a:srgbClr val="FE0000"/>
              </a:solidFill>
            </a:endParaRPr>
          </a:p>
        </p:txBody>
      </p:sp>
      <p:sp>
        <p:nvSpPr>
          <p:cNvPr id="16388" name="Rectangle 3"/>
          <p:cNvSpPr>
            <a:spLocks noChangeArrowheads="1"/>
          </p:cNvSpPr>
          <p:nvPr/>
        </p:nvSpPr>
        <p:spPr bwMode="auto">
          <a:xfrm>
            <a:off x="794239" y="1231636"/>
            <a:ext cx="6194181" cy="402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marL="2867025" indent="-2867025" algn="l">
              <a:spcBef>
                <a:spcPct val="20000"/>
              </a:spcBef>
              <a:tabLst>
                <a:tab pos="2867025" algn="l"/>
              </a:tabLst>
              <a:defRPr>
                <a:solidFill>
                  <a:schemeClr val="tx1"/>
                </a:solidFill>
                <a:latin typeface="Arial" charset="0"/>
              </a:defRPr>
            </a:lvl1pPr>
            <a:lvl2pPr marL="742950" indent="-285750" algn="l">
              <a:spcBef>
                <a:spcPct val="20000"/>
              </a:spcBef>
              <a:tabLst>
                <a:tab pos="2867025" algn="l"/>
              </a:tabLst>
              <a:defRPr>
                <a:solidFill>
                  <a:schemeClr val="tx1"/>
                </a:solidFill>
                <a:latin typeface="Arial" charset="0"/>
              </a:defRPr>
            </a:lvl2pPr>
            <a:lvl3pPr marL="1143000" indent="-228600" algn="l">
              <a:spcBef>
                <a:spcPct val="20000"/>
              </a:spcBef>
              <a:tabLst>
                <a:tab pos="2867025" algn="l"/>
              </a:tabLst>
              <a:defRPr>
                <a:solidFill>
                  <a:schemeClr val="tx1"/>
                </a:solidFill>
                <a:latin typeface="Arial" charset="0"/>
              </a:defRPr>
            </a:lvl3pPr>
            <a:lvl4pPr marL="1600200" indent="-228600" algn="l">
              <a:spcBef>
                <a:spcPct val="20000"/>
              </a:spcBef>
              <a:tabLst>
                <a:tab pos="2867025" algn="l"/>
              </a:tabLst>
              <a:defRPr>
                <a:solidFill>
                  <a:schemeClr val="tx1"/>
                </a:solidFill>
                <a:latin typeface="Arial" charset="0"/>
              </a:defRPr>
            </a:lvl4pPr>
            <a:lvl5pPr marL="2057400" indent="-228600" algn="l">
              <a:spcBef>
                <a:spcPct val="20000"/>
              </a:spcBef>
              <a:tabLst>
                <a:tab pos="2867025" algn="l"/>
              </a:tabLst>
              <a:defRPr>
                <a:solidFill>
                  <a:schemeClr val="tx1"/>
                </a:solidFill>
                <a:latin typeface="Arial" charset="0"/>
              </a:defRPr>
            </a:lvl5pPr>
            <a:lvl6pPr marL="2514600" indent="-228600" eaLnBrk="0" fontAlgn="base" hangingPunct="0">
              <a:spcBef>
                <a:spcPct val="20000"/>
              </a:spcBef>
              <a:spcAft>
                <a:spcPct val="0"/>
              </a:spcAft>
              <a:tabLst>
                <a:tab pos="2867025" algn="l"/>
              </a:tabLst>
              <a:defRPr>
                <a:solidFill>
                  <a:schemeClr val="tx1"/>
                </a:solidFill>
                <a:latin typeface="Arial" charset="0"/>
              </a:defRPr>
            </a:lvl6pPr>
            <a:lvl7pPr marL="2971800" indent="-228600" eaLnBrk="0" fontAlgn="base" hangingPunct="0">
              <a:spcBef>
                <a:spcPct val="20000"/>
              </a:spcBef>
              <a:spcAft>
                <a:spcPct val="0"/>
              </a:spcAft>
              <a:tabLst>
                <a:tab pos="2867025" algn="l"/>
              </a:tabLst>
              <a:defRPr>
                <a:solidFill>
                  <a:schemeClr val="tx1"/>
                </a:solidFill>
                <a:latin typeface="Arial" charset="0"/>
              </a:defRPr>
            </a:lvl7pPr>
            <a:lvl8pPr marL="3429000" indent="-228600" eaLnBrk="0" fontAlgn="base" hangingPunct="0">
              <a:spcBef>
                <a:spcPct val="20000"/>
              </a:spcBef>
              <a:spcAft>
                <a:spcPct val="0"/>
              </a:spcAft>
              <a:tabLst>
                <a:tab pos="2867025" algn="l"/>
              </a:tabLst>
              <a:defRPr>
                <a:solidFill>
                  <a:schemeClr val="tx1"/>
                </a:solidFill>
                <a:latin typeface="Arial" charset="0"/>
              </a:defRPr>
            </a:lvl8pPr>
            <a:lvl9pPr marL="3886200" indent="-228600" eaLnBrk="0" fontAlgn="base" hangingPunct="0">
              <a:spcBef>
                <a:spcPct val="20000"/>
              </a:spcBef>
              <a:spcAft>
                <a:spcPct val="0"/>
              </a:spcAft>
              <a:tabLst>
                <a:tab pos="2867025" algn="l"/>
              </a:tabLst>
              <a:defRPr>
                <a:solidFill>
                  <a:schemeClr val="tx1"/>
                </a:solidFill>
                <a:latin typeface="Arial" charset="0"/>
              </a:defRPr>
            </a:lvl9pPr>
          </a:lstStyle>
          <a:p>
            <a:r>
              <a:rPr lang="fr-FR" altLang="de-DE" sz="1600" dirty="0" smtClean="0">
                <a:solidFill>
                  <a:srgbClr val="000000"/>
                </a:solidFill>
              </a:rPr>
              <a:t>Ce que nous offrons :	Afin qu'elle apprenne à effectuer son travail de façon autonome, la personne en formation a à sa disposition un formateur et un mécanicien en maintenance d'automobiles de profession. </a:t>
            </a:r>
          </a:p>
          <a:p>
            <a:r>
              <a:rPr lang="fr-FR" altLang="de-DE" sz="1600" dirty="0" smtClean="0">
                <a:solidFill>
                  <a:srgbClr val="000000"/>
                </a:solidFill>
              </a:rPr>
              <a:t>Cours interentreprises :	Afin de compléter la pratique professionnelle et l’enseignement scolaire, la formation comprend des cours interentreprises (20 jours).</a:t>
            </a:r>
          </a:p>
          <a:p>
            <a:r>
              <a:rPr lang="fr-FR" altLang="de-DE" sz="1600" dirty="0" smtClean="0">
                <a:solidFill>
                  <a:srgbClr val="000000"/>
                </a:solidFill>
              </a:rPr>
              <a:t>Ecole professionnelle </a:t>
            </a:r>
            <a:r>
              <a:rPr lang="fr-FR" altLang="de-DE" sz="1600" dirty="0">
                <a:solidFill>
                  <a:srgbClr val="000000"/>
                </a:solidFill>
              </a:rPr>
              <a:t>	Un enseignement en école </a:t>
            </a:r>
            <a:endParaRPr lang="fr-FR" altLang="de-DE" sz="1600" dirty="0" smtClean="0">
              <a:solidFill>
                <a:srgbClr val="000000"/>
              </a:solidFill>
            </a:endParaRPr>
          </a:p>
          <a:p>
            <a:r>
              <a:rPr lang="fr-FR" altLang="de-DE" sz="1600" dirty="0" smtClean="0">
                <a:solidFill>
                  <a:srgbClr val="000000"/>
                </a:solidFill>
              </a:rPr>
              <a:t>spécialisée</a:t>
            </a:r>
            <a:r>
              <a:rPr lang="fr-FR" altLang="de-DE" sz="1600" dirty="0">
                <a:solidFill>
                  <a:srgbClr val="000000"/>
                </a:solidFill>
              </a:rPr>
              <a:t> </a:t>
            </a:r>
            <a:r>
              <a:rPr lang="fr-FR" altLang="de-DE" sz="1600" dirty="0" smtClean="0">
                <a:solidFill>
                  <a:srgbClr val="000000"/>
                </a:solidFill>
              </a:rPr>
              <a:t>:	professionnelle </a:t>
            </a:r>
            <a:r>
              <a:rPr lang="fr-FR" altLang="de-DE" sz="1600" dirty="0">
                <a:solidFill>
                  <a:srgbClr val="000000"/>
                </a:solidFill>
              </a:rPr>
              <a:t>est organisé régulièrement </a:t>
            </a:r>
            <a:r>
              <a:rPr lang="fr-FR" altLang="de-DE" sz="1600" dirty="0" smtClean="0">
                <a:solidFill>
                  <a:srgbClr val="000000"/>
                </a:solidFill>
              </a:rPr>
              <a:t>: un </a:t>
            </a:r>
            <a:r>
              <a:rPr lang="fr-FR" altLang="de-DE" sz="1600" dirty="0">
                <a:solidFill>
                  <a:srgbClr val="000000"/>
                </a:solidFill>
              </a:rPr>
              <a:t>jour par semaine la première et la deuxième année. </a:t>
            </a:r>
          </a:p>
          <a:p>
            <a:endParaRPr lang="fr-FR" altLang="de-DE" sz="1600" dirty="0" smtClean="0">
              <a:solidFill>
                <a:srgbClr val="000000"/>
              </a:solidFill>
            </a:endParaRPr>
          </a:p>
          <a:p>
            <a:r>
              <a:rPr lang="fr-FR" altLang="de-DE" sz="1600" dirty="0" smtClean="0">
                <a:solidFill>
                  <a:srgbClr val="000000"/>
                </a:solidFill>
              </a:rPr>
              <a:t>	</a:t>
            </a:r>
            <a:endParaRPr lang="fr-FR" altLang="de-DE" sz="1600" dirty="0">
              <a:solidFill>
                <a:srgbClr val="000000"/>
              </a:solidFill>
            </a:endParaRPr>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122" y="1231636"/>
            <a:ext cx="2099660" cy="3154660"/>
          </a:xfrm>
          <a:prstGeom prst="rect">
            <a:avLst/>
          </a:prstGeom>
        </p:spPr>
      </p:pic>
    </p:spTree>
    <p:extLst>
      <p:ext uri="{BB962C8B-B14F-4D97-AF65-F5344CB8AC3E}">
        <p14:creationId xmlns:p14="http://schemas.microsoft.com/office/powerpoint/2010/main" val="2545916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03385" y="508000"/>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fr-FR" altLang="de-DE" b="1" dirty="0" smtClean="0">
                <a:solidFill>
                  <a:srgbClr val="FE0000"/>
                </a:solidFill>
              </a:rPr>
              <a:t>Assistants en maintenance d’automobiles AFP</a:t>
            </a:r>
          </a:p>
          <a:p>
            <a:pPr>
              <a:spcBef>
                <a:spcPct val="0"/>
              </a:spcBef>
            </a:pPr>
            <a:r>
              <a:rPr lang="fr-FR" altLang="de-DE" b="1" dirty="0" smtClean="0">
                <a:solidFill>
                  <a:srgbClr val="FE0000"/>
                </a:solidFill>
              </a:rPr>
              <a:t>Formation initiale sur 2 ans</a:t>
            </a:r>
            <a:endParaRPr lang="fr-FR" altLang="de-DE" b="1" dirty="0">
              <a:solidFill>
                <a:srgbClr val="FE0000"/>
              </a:solidFill>
            </a:endParaRPr>
          </a:p>
        </p:txBody>
      </p:sp>
      <p:sp>
        <p:nvSpPr>
          <p:cNvPr id="4" name="Rectangle 3"/>
          <p:cNvSpPr>
            <a:spLocks noChangeArrowheads="1"/>
          </p:cNvSpPr>
          <p:nvPr/>
        </p:nvSpPr>
        <p:spPr bwMode="auto">
          <a:xfrm>
            <a:off x="794239" y="1352021"/>
            <a:ext cx="6194181"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marL="2541044" indent="-2541044">
              <a:spcBef>
                <a:spcPct val="20000"/>
              </a:spcBef>
              <a:tabLst>
                <a:tab pos="2541044" algn="l"/>
              </a:tabLst>
              <a:defRPr/>
            </a:pPr>
            <a:r>
              <a:rPr lang="fr-FR" sz="1600" dirty="0" smtClean="0">
                <a:solidFill>
                  <a:srgbClr val="000000"/>
                </a:solidFill>
              </a:rPr>
              <a:t>Activités :	</a:t>
            </a:r>
            <a:r>
              <a:rPr lang="fr-FR" sz="1600" dirty="0" smtClean="0">
                <a:latin typeface="+mj-lt"/>
              </a:rPr>
              <a:t>Les activités des assistants en maintenance d’automobiles impliquent d’exécuter de manière autonome des travaux de service et des réparations ainsi que des tâches plus exigeantes avec le soutien adapté. </a:t>
            </a:r>
            <a:endParaRPr lang="fr-FR" sz="1600" dirty="0" smtClean="0">
              <a:solidFill>
                <a:srgbClr val="000000"/>
              </a:solidFill>
              <a:latin typeface="+mj-lt"/>
            </a:endParaRPr>
          </a:p>
          <a:p>
            <a:pPr marL="2541044" indent="-2541044">
              <a:spcBef>
                <a:spcPct val="20000"/>
              </a:spcBef>
              <a:tabLst>
                <a:tab pos="2541044" algn="l"/>
              </a:tabLst>
              <a:defRPr/>
            </a:pPr>
            <a:endParaRPr lang="fr-FR" sz="1600" dirty="0">
              <a:solidFill>
                <a:srgbClr val="000000"/>
              </a:solidFill>
            </a:endParaRPr>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5403" y="1143000"/>
            <a:ext cx="2099660" cy="3154660"/>
          </a:xfrm>
          <a:prstGeom prst="rect">
            <a:avLst/>
          </a:prstGeom>
        </p:spPr>
      </p:pic>
    </p:spTree>
    <p:extLst>
      <p:ext uri="{BB962C8B-B14F-4D97-AF65-F5344CB8AC3E}">
        <p14:creationId xmlns:p14="http://schemas.microsoft.com/office/powerpoint/2010/main" val="2886205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76673" y="508000"/>
            <a:ext cx="8515636"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fr-FR" altLang="de-DE" b="1" dirty="0" smtClean="0">
                <a:solidFill>
                  <a:srgbClr val="FE0000"/>
                </a:solidFill>
              </a:rPr>
              <a:t>Mécaniciens en maintenance d’automobiles CFC Véhicules légers ou Véhicules utilitaires</a:t>
            </a:r>
          </a:p>
          <a:p>
            <a:pPr>
              <a:spcBef>
                <a:spcPct val="0"/>
              </a:spcBef>
            </a:pPr>
            <a:r>
              <a:rPr lang="fr-FR" altLang="de-DE" b="1" dirty="0" smtClean="0">
                <a:solidFill>
                  <a:srgbClr val="FE0000"/>
                </a:solidFill>
              </a:rPr>
              <a:t>Formation initiale sur 3 ans</a:t>
            </a:r>
            <a:endParaRPr lang="fr-FR" altLang="de-DE" b="1" dirty="0">
              <a:solidFill>
                <a:srgbClr val="FE0000"/>
              </a:solidFill>
            </a:endParaRPr>
          </a:p>
        </p:txBody>
      </p:sp>
      <p:sp>
        <p:nvSpPr>
          <p:cNvPr id="5" name="Rectangle 3"/>
          <p:cNvSpPr>
            <a:spLocks noChangeArrowheads="1"/>
          </p:cNvSpPr>
          <p:nvPr/>
        </p:nvSpPr>
        <p:spPr bwMode="auto">
          <a:xfrm>
            <a:off x="276672" y="1530896"/>
            <a:ext cx="6552728"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a:spcBef>
                <a:spcPct val="20000"/>
              </a:spcBef>
              <a:tabLst>
                <a:tab pos="2541044" algn="l"/>
              </a:tabLst>
              <a:defRPr/>
            </a:pPr>
            <a:r>
              <a:rPr lang="fr-FR" sz="1600" dirty="0" smtClean="0">
                <a:solidFill>
                  <a:srgbClr val="000000"/>
                </a:solidFill>
              </a:rPr>
              <a:t>Durée de la formation :	3 ans</a:t>
            </a:r>
          </a:p>
          <a:p>
            <a:pPr>
              <a:spcBef>
                <a:spcPct val="20000"/>
              </a:spcBef>
              <a:tabLst>
                <a:tab pos="2541044" algn="l"/>
              </a:tabLst>
              <a:defRPr/>
            </a:pPr>
            <a:r>
              <a:rPr lang="fr-FR" sz="1600" dirty="0" smtClean="0">
                <a:solidFill>
                  <a:srgbClr val="000000"/>
                </a:solidFill>
              </a:rPr>
              <a:t>Spécialisation	Véhicules légers ou véhicules 	utilitaires</a:t>
            </a:r>
          </a:p>
          <a:p>
            <a:pPr marL="2541044" indent="-2541044">
              <a:spcBef>
                <a:spcPct val="20000"/>
              </a:spcBef>
              <a:tabLst>
                <a:tab pos="2541044" algn="l"/>
              </a:tabLst>
              <a:defRPr/>
            </a:pPr>
            <a:r>
              <a:rPr lang="fr-FR" sz="1600" dirty="0" smtClean="0">
                <a:solidFill>
                  <a:srgbClr val="000000"/>
                </a:solidFill>
              </a:rPr>
              <a:t>Formation préalable :	Scolarité obligatoire terminée, en règle générale au niveau scolaire moyen</a:t>
            </a:r>
          </a:p>
          <a:p>
            <a:pPr marL="2541044" indent="-2541044">
              <a:spcBef>
                <a:spcPct val="20000"/>
              </a:spcBef>
              <a:tabLst>
                <a:tab pos="2541044" algn="l"/>
              </a:tabLst>
              <a:defRPr/>
            </a:pPr>
            <a:r>
              <a:rPr lang="fr-FR" sz="1600" dirty="0" smtClean="0">
                <a:solidFill>
                  <a:srgbClr val="000000"/>
                </a:solidFill>
              </a:rPr>
              <a:t>Condition :	Réussite au test d'aptitudes de l'UPSA pour le stage</a:t>
            </a:r>
          </a:p>
          <a:p>
            <a:pPr marL="2541044" indent="-2541044">
              <a:spcBef>
                <a:spcPct val="20000"/>
              </a:spcBef>
              <a:tabLst>
                <a:tab pos="2541044" algn="l"/>
              </a:tabLst>
              <a:defRPr/>
            </a:pPr>
            <a:r>
              <a:rPr lang="fr-FR" sz="1600" dirty="0" smtClean="0">
                <a:solidFill>
                  <a:srgbClr val="000000"/>
                </a:solidFill>
              </a:rPr>
              <a:t>Prérequis :	Pour les activités pratiques, il est primordial de faire preuve d'adresse manuelle et de comprendre la technique.</a:t>
            </a:r>
          </a:p>
          <a:p>
            <a:pPr marL="2541044" indent="-2541044">
              <a:spcBef>
                <a:spcPct val="20000"/>
              </a:spcBef>
              <a:tabLst>
                <a:tab pos="2541044" algn="l"/>
              </a:tabLst>
              <a:defRPr/>
            </a:pPr>
            <a:r>
              <a:rPr lang="fr-FR" sz="1600" dirty="0" smtClean="0">
                <a:solidFill>
                  <a:srgbClr val="000000"/>
                </a:solidFill>
              </a:rPr>
              <a:t>Matières scolaires :	Les </a:t>
            </a:r>
            <a:r>
              <a:rPr lang="fr-FR" sz="1600" dirty="0" smtClean="0">
                <a:latin typeface="+mj-lt"/>
              </a:rPr>
              <a:t>matières principales sont la technique d'apprentissage et de travail, le calcul, la physique, les bases d'électrotechnique, l'électricité/l'électronique, le châssis, l'entraînement et le moteur.</a:t>
            </a:r>
            <a:endParaRPr lang="fr-FR" sz="1600" dirty="0" smtClean="0">
              <a:solidFill>
                <a:srgbClr val="000000"/>
              </a:solidFill>
            </a:endParaRPr>
          </a:p>
          <a:p>
            <a:pPr marL="2541044" indent="-2541044">
              <a:spcBef>
                <a:spcPct val="20000"/>
              </a:spcBef>
              <a:tabLst>
                <a:tab pos="2541044" algn="l"/>
              </a:tabLst>
              <a:defRPr/>
            </a:pPr>
            <a:r>
              <a:rPr lang="fr-FR" dirty="0" smtClean="0"/>
              <a:t/>
            </a:r>
            <a:br>
              <a:rPr lang="fr-FR" dirty="0" smtClean="0"/>
            </a:br>
            <a:endParaRPr lang="fr-FR" sz="1600" dirty="0">
              <a:solidFill>
                <a:srgbClr val="000000"/>
              </a:solidFill>
            </a:endParaRPr>
          </a:p>
        </p:txBody>
      </p:sp>
      <p:sp>
        <p:nvSpPr>
          <p:cNvPr id="2" name="Rechteck 1"/>
          <p:cNvSpPr/>
          <p:nvPr/>
        </p:nvSpPr>
        <p:spPr>
          <a:xfrm>
            <a:off x="5358663" y="958334"/>
            <a:ext cx="1672253" cy="369332"/>
          </a:xfrm>
          <a:prstGeom prst="rect">
            <a:avLst/>
          </a:prstGeom>
        </p:spPr>
        <p:txBody>
          <a:bodyPr wrap="none">
            <a:spAutoFit/>
          </a:bodyPr>
          <a:lstStyle/>
          <a:p>
            <a:r>
              <a:rPr lang="fr-FR" dirty="0" smtClean="0">
                <a:hlinkClick r:id="rId3" tooltip="Opens external link in new window"/>
              </a:rPr>
              <a:t>Court-métrage</a:t>
            </a:r>
            <a:endParaRPr lang="fr-FR" dirty="0"/>
          </a:p>
        </p:txBody>
      </p:sp>
      <p:pic>
        <p:nvPicPr>
          <p:cNvPr id="6" name="Grafik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42354" y="825130"/>
            <a:ext cx="1691992" cy="2542115"/>
          </a:xfrm>
          <a:prstGeom prst="rect">
            <a:avLst/>
          </a:prstGeom>
        </p:spPr>
      </p:pic>
      <p:pic>
        <p:nvPicPr>
          <p:cNvPr id="7" name="Grafik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72496" y="2929508"/>
            <a:ext cx="1691992" cy="2541872"/>
          </a:xfrm>
          <a:prstGeom prst="rect">
            <a:avLst/>
          </a:prstGeom>
        </p:spPr>
      </p:pic>
    </p:spTree>
    <p:extLst>
      <p:ext uri="{BB962C8B-B14F-4D97-AF65-F5344CB8AC3E}">
        <p14:creationId xmlns:p14="http://schemas.microsoft.com/office/powerpoint/2010/main" val="396888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7040" y="337220"/>
            <a:ext cx="13199936"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fr-FR" altLang="de-DE" sz="1700" b="1" spc="-40" dirty="0" smtClean="0">
                <a:solidFill>
                  <a:srgbClr val="FE0000"/>
                </a:solidFill>
              </a:rPr>
              <a:t>Mécaniciens en maintenance d’automobiles CFC Véhicules légers ou Véhicules utilitaires</a:t>
            </a:r>
          </a:p>
          <a:p>
            <a:pPr>
              <a:spcBef>
                <a:spcPct val="0"/>
              </a:spcBef>
            </a:pPr>
            <a:r>
              <a:rPr lang="fr-FR" altLang="de-DE" sz="1700" b="1" dirty="0" smtClean="0">
                <a:solidFill>
                  <a:srgbClr val="FE0000"/>
                </a:solidFill>
              </a:rPr>
              <a:t>Formation initiale sur 3 ans</a:t>
            </a:r>
            <a:endParaRPr lang="fr-FR" altLang="de-DE" sz="1700" b="1" dirty="0">
              <a:solidFill>
                <a:srgbClr val="FE0000"/>
              </a:solidFill>
            </a:endParaRPr>
          </a:p>
        </p:txBody>
      </p:sp>
      <p:sp>
        <p:nvSpPr>
          <p:cNvPr id="11268" name="Rectangle 3"/>
          <p:cNvSpPr>
            <a:spLocks noChangeArrowheads="1"/>
          </p:cNvSpPr>
          <p:nvPr/>
        </p:nvSpPr>
        <p:spPr bwMode="auto">
          <a:xfrm>
            <a:off x="222007" y="972220"/>
            <a:ext cx="6808909" cy="402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marL="2867025" indent="-2867025" algn="l">
              <a:spcBef>
                <a:spcPct val="20000"/>
              </a:spcBef>
              <a:tabLst>
                <a:tab pos="2867025" algn="l"/>
              </a:tabLst>
              <a:defRPr>
                <a:solidFill>
                  <a:schemeClr val="tx1"/>
                </a:solidFill>
                <a:latin typeface="Arial" charset="0"/>
              </a:defRPr>
            </a:lvl1pPr>
            <a:lvl2pPr marL="742950" indent="-285750" algn="l">
              <a:spcBef>
                <a:spcPct val="20000"/>
              </a:spcBef>
              <a:tabLst>
                <a:tab pos="2867025" algn="l"/>
              </a:tabLst>
              <a:defRPr>
                <a:solidFill>
                  <a:schemeClr val="tx1"/>
                </a:solidFill>
                <a:latin typeface="Arial" charset="0"/>
              </a:defRPr>
            </a:lvl2pPr>
            <a:lvl3pPr marL="1143000" indent="-228600" algn="l">
              <a:spcBef>
                <a:spcPct val="20000"/>
              </a:spcBef>
              <a:tabLst>
                <a:tab pos="2867025" algn="l"/>
              </a:tabLst>
              <a:defRPr>
                <a:solidFill>
                  <a:schemeClr val="tx1"/>
                </a:solidFill>
                <a:latin typeface="Arial" charset="0"/>
              </a:defRPr>
            </a:lvl3pPr>
            <a:lvl4pPr marL="1600200" indent="-228600" algn="l">
              <a:spcBef>
                <a:spcPct val="20000"/>
              </a:spcBef>
              <a:tabLst>
                <a:tab pos="2867025" algn="l"/>
              </a:tabLst>
              <a:defRPr>
                <a:solidFill>
                  <a:schemeClr val="tx1"/>
                </a:solidFill>
                <a:latin typeface="Arial" charset="0"/>
              </a:defRPr>
            </a:lvl4pPr>
            <a:lvl5pPr marL="2057400" indent="-228600" algn="l">
              <a:spcBef>
                <a:spcPct val="20000"/>
              </a:spcBef>
              <a:tabLst>
                <a:tab pos="2867025" algn="l"/>
              </a:tabLst>
              <a:defRPr>
                <a:solidFill>
                  <a:schemeClr val="tx1"/>
                </a:solidFill>
                <a:latin typeface="Arial" charset="0"/>
              </a:defRPr>
            </a:lvl5pPr>
            <a:lvl6pPr marL="2514600" indent="-228600" eaLnBrk="0" fontAlgn="base" hangingPunct="0">
              <a:spcBef>
                <a:spcPct val="20000"/>
              </a:spcBef>
              <a:spcAft>
                <a:spcPct val="0"/>
              </a:spcAft>
              <a:tabLst>
                <a:tab pos="2867025" algn="l"/>
              </a:tabLst>
              <a:defRPr>
                <a:solidFill>
                  <a:schemeClr val="tx1"/>
                </a:solidFill>
                <a:latin typeface="Arial" charset="0"/>
              </a:defRPr>
            </a:lvl6pPr>
            <a:lvl7pPr marL="2971800" indent="-228600" eaLnBrk="0" fontAlgn="base" hangingPunct="0">
              <a:spcBef>
                <a:spcPct val="20000"/>
              </a:spcBef>
              <a:spcAft>
                <a:spcPct val="0"/>
              </a:spcAft>
              <a:tabLst>
                <a:tab pos="2867025" algn="l"/>
              </a:tabLst>
              <a:defRPr>
                <a:solidFill>
                  <a:schemeClr val="tx1"/>
                </a:solidFill>
                <a:latin typeface="Arial" charset="0"/>
              </a:defRPr>
            </a:lvl7pPr>
            <a:lvl8pPr marL="3429000" indent="-228600" eaLnBrk="0" fontAlgn="base" hangingPunct="0">
              <a:spcBef>
                <a:spcPct val="20000"/>
              </a:spcBef>
              <a:spcAft>
                <a:spcPct val="0"/>
              </a:spcAft>
              <a:tabLst>
                <a:tab pos="2867025" algn="l"/>
              </a:tabLst>
              <a:defRPr>
                <a:solidFill>
                  <a:schemeClr val="tx1"/>
                </a:solidFill>
                <a:latin typeface="Arial" charset="0"/>
              </a:defRPr>
            </a:lvl8pPr>
            <a:lvl9pPr marL="3886200" indent="-228600" eaLnBrk="0" fontAlgn="base" hangingPunct="0">
              <a:spcBef>
                <a:spcPct val="20000"/>
              </a:spcBef>
              <a:spcAft>
                <a:spcPct val="0"/>
              </a:spcAft>
              <a:tabLst>
                <a:tab pos="2867025" algn="l"/>
              </a:tabLst>
              <a:defRPr>
                <a:solidFill>
                  <a:schemeClr val="tx1"/>
                </a:solidFill>
                <a:latin typeface="Arial" charset="0"/>
              </a:defRPr>
            </a:lvl9pPr>
          </a:lstStyle>
          <a:p>
            <a:r>
              <a:rPr lang="fr-FR" altLang="de-DE" sz="1600" dirty="0" smtClean="0">
                <a:solidFill>
                  <a:srgbClr val="000000"/>
                </a:solidFill>
              </a:rPr>
              <a:t>Ce que nous offrons :	Prise en charge d'au moins 15 heures de conduite dans la catégorie de véhicules requise. Afin qu'elle apprenne à effectuer son travail de façon autonome, la personne en formation a à sa disposition un formateur et un mécanicien en maintenance d'automobiles de profession. </a:t>
            </a:r>
          </a:p>
          <a:p>
            <a:r>
              <a:rPr lang="fr-FR" altLang="de-DE" sz="1600" dirty="0" smtClean="0">
                <a:solidFill>
                  <a:srgbClr val="000000"/>
                </a:solidFill>
              </a:rPr>
              <a:t>Cours interentreprises :	Afin de compléter la pratique professionnelle et l’enseignement scolaire, la formation comprend des cours interentreprises (40 jours).</a:t>
            </a:r>
          </a:p>
          <a:p>
            <a:r>
              <a:rPr lang="fr-FR" altLang="de-DE" sz="1600" dirty="0" smtClean="0">
                <a:solidFill>
                  <a:srgbClr val="000000"/>
                </a:solidFill>
              </a:rPr>
              <a:t>Ecole </a:t>
            </a:r>
            <a:r>
              <a:rPr lang="fr-FR" altLang="de-DE" sz="1600" dirty="0">
                <a:solidFill>
                  <a:srgbClr val="000000"/>
                </a:solidFill>
              </a:rPr>
              <a:t>professionnelle </a:t>
            </a:r>
            <a:r>
              <a:rPr lang="fr-FR" altLang="de-DE" sz="1600" dirty="0" smtClean="0">
                <a:solidFill>
                  <a:srgbClr val="000000"/>
                </a:solidFill>
              </a:rPr>
              <a:t>	Un </a:t>
            </a:r>
            <a:r>
              <a:rPr lang="fr-FR" altLang="de-DE" sz="1600" dirty="0">
                <a:solidFill>
                  <a:srgbClr val="000000"/>
                </a:solidFill>
              </a:rPr>
              <a:t>enseignement en école </a:t>
            </a:r>
            <a:endParaRPr lang="fr-FR" altLang="de-DE" sz="1600" dirty="0" smtClean="0">
              <a:solidFill>
                <a:srgbClr val="000000"/>
              </a:solidFill>
            </a:endParaRPr>
          </a:p>
          <a:p>
            <a:r>
              <a:rPr lang="fr-FR" altLang="de-DE" sz="1600" dirty="0" smtClean="0">
                <a:solidFill>
                  <a:srgbClr val="000000"/>
                </a:solidFill>
              </a:rPr>
              <a:t>spécialisée :	professionnelle est organisé régulièrement : 1 jour et demi au cours de la première année et un jour par semaine au cours de la deuxième et de la troisième année. </a:t>
            </a:r>
            <a:endParaRPr lang="fr-FR" altLang="de-DE" sz="1600" dirty="0">
              <a:solidFill>
                <a:srgbClr val="000000"/>
              </a:solidFill>
            </a:endParaRPr>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2354" y="825130"/>
            <a:ext cx="1691992" cy="2542115"/>
          </a:xfrm>
          <a:prstGeom prst="rect">
            <a:avLst/>
          </a:prstGeom>
        </p:spPr>
      </p:pic>
      <p:pic>
        <p:nvPicPr>
          <p:cNvPr id="6" name="Grafik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72496" y="2929508"/>
            <a:ext cx="1691992" cy="2541872"/>
          </a:xfrm>
          <a:prstGeom prst="rect">
            <a:avLst/>
          </a:prstGeom>
        </p:spPr>
      </p:pic>
    </p:spTree>
    <p:extLst>
      <p:ext uri="{BB962C8B-B14F-4D97-AF65-F5344CB8AC3E}">
        <p14:creationId xmlns:p14="http://schemas.microsoft.com/office/powerpoint/2010/main" val="3641318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95537" y="409228"/>
            <a:ext cx="839677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fr-FR" altLang="de-DE" b="1" dirty="0" smtClean="0">
                <a:solidFill>
                  <a:srgbClr val="FE0000"/>
                </a:solidFill>
              </a:rPr>
              <a:t>Mécaniciens en maintenance d’automobiles CFC Véhicules légers ou Véhicules utilitaires</a:t>
            </a:r>
          </a:p>
          <a:p>
            <a:pPr>
              <a:spcBef>
                <a:spcPct val="0"/>
              </a:spcBef>
            </a:pPr>
            <a:r>
              <a:rPr lang="fr-FR" altLang="de-DE" b="1" dirty="0" smtClean="0">
                <a:solidFill>
                  <a:srgbClr val="FE0000"/>
                </a:solidFill>
              </a:rPr>
              <a:t>Formation initiale sur 3 ans</a:t>
            </a:r>
            <a:endParaRPr lang="fr-FR" altLang="de-DE" b="1" dirty="0">
              <a:solidFill>
                <a:srgbClr val="FE0000"/>
              </a:solidFill>
            </a:endParaRPr>
          </a:p>
        </p:txBody>
      </p:sp>
      <p:sp>
        <p:nvSpPr>
          <p:cNvPr id="6" name="Rectangle 3"/>
          <p:cNvSpPr>
            <a:spLocks noChangeArrowheads="1"/>
          </p:cNvSpPr>
          <p:nvPr/>
        </p:nvSpPr>
        <p:spPr bwMode="auto">
          <a:xfrm>
            <a:off x="394396" y="1633364"/>
            <a:ext cx="6592883"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marL="2541044" indent="-2541044">
              <a:spcBef>
                <a:spcPct val="20000"/>
              </a:spcBef>
              <a:tabLst>
                <a:tab pos="2541044" algn="l"/>
              </a:tabLst>
              <a:defRPr/>
            </a:pPr>
            <a:r>
              <a:rPr lang="fr-FR" sz="1600" dirty="0" smtClean="0">
                <a:solidFill>
                  <a:srgbClr val="000000"/>
                </a:solidFill>
              </a:rPr>
              <a:t>Véhicules légers :	</a:t>
            </a:r>
            <a:r>
              <a:rPr lang="fr-FR" sz="1600" dirty="0" smtClean="0">
                <a:latin typeface="+mn-lt"/>
              </a:rPr>
              <a:t>Exécuter de façon autonome des travaux de service et de réparation sur le moteur, le châssis et la propulsion et effectuer sous assistance des réparations simples sur les systèmes électriques du véhicule léger.</a:t>
            </a:r>
            <a:endParaRPr lang="fr-FR" sz="1600" dirty="0" smtClean="0">
              <a:solidFill>
                <a:srgbClr val="000000"/>
              </a:solidFill>
              <a:latin typeface="+mn-lt"/>
            </a:endParaRPr>
          </a:p>
          <a:p>
            <a:pPr marL="2541044" indent="-2541044">
              <a:spcBef>
                <a:spcPct val="20000"/>
              </a:spcBef>
              <a:tabLst>
                <a:tab pos="2541044" algn="l"/>
              </a:tabLst>
              <a:defRPr/>
            </a:pPr>
            <a:r>
              <a:rPr lang="fr-FR" sz="1600" dirty="0" smtClean="0">
                <a:solidFill>
                  <a:srgbClr val="000000"/>
                </a:solidFill>
              </a:rPr>
              <a:t>Véhicules utilitaires :	</a:t>
            </a:r>
            <a:r>
              <a:rPr lang="fr-FR" sz="1600" dirty="0" smtClean="0">
                <a:latin typeface="+mj-lt"/>
              </a:rPr>
              <a:t>Exécuter de façon autonome des travaux de service et de réparation sur le moteur, le châssis et la propulsion et effectuer sous assistance des réparations simples sur les systèmes électriques du véhicule utilitaire.</a:t>
            </a:r>
            <a:r>
              <a:rPr lang="fr-FR" dirty="0" smtClean="0"/>
              <a:t/>
            </a:r>
            <a:br>
              <a:rPr lang="fr-FR" dirty="0" smtClean="0"/>
            </a:br>
            <a:r>
              <a:rPr lang="fr-FR" sz="1600" dirty="0" smtClean="0">
                <a:solidFill>
                  <a:srgbClr val="000000"/>
                </a:solidFill>
              </a:rPr>
              <a:t>Effectuer des travaux de service et de réparation sur le châssis et la carrosserie. </a:t>
            </a:r>
          </a:p>
          <a:p>
            <a:pPr marL="2541044" indent="-2541044">
              <a:spcBef>
                <a:spcPct val="20000"/>
              </a:spcBef>
              <a:tabLst>
                <a:tab pos="2541044" algn="l"/>
              </a:tabLst>
              <a:defRPr/>
            </a:pPr>
            <a:endParaRPr lang="fr-FR" sz="1600" dirty="0" smtClean="0">
              <a:solidFill>
                <a:srgbClr val="000000"/>
              </a:solidFill>
            </a:endParaRPr>
          </a:p>
          <a:p>
            <a:pPr marL="2541044" indent="-2541044">
              <a:spcBef>
                <a:spcPct val="20000"/>
              </a:spcBef>
              <a:tabLst>
                <a:tab pos="2541044" algn="l"/>
              </a:tabLst>
              <a:defRPr/>
            </a:pPr>
            <a:endParaRPr lang="fr-FR" sz="1600" dirty="0">
              <a:solidFill>
                <a:srgbClr val="000000"/>
              </a:solidFill>
            </a:endParaRPr>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2354" y="825130"/>
            <a:ext cx="1691992" cy="2542115"/>
          </a:xfrm>
          <a:prstGeom prst="rect">
            <a:avLst/>
          </a:prstGeom>
        </p:spPr>
      </p:pic>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72496" y="2929508"/>
            <a:ext cx="1691992" cy="2541872"/>
          </a:xfrm>
          <a:prstGeom prst="rect">
            <a:avLst/>
          </a:prstGeom>
        </p:spPr>
      </p:pic>
    </p:spTree>
    <p:extLst>
      <p:ext uri="{BB962C8B-B14F-4D97-AF65-F5344CB8AC3E}">
        <p14:creationId xmlns:p14="http://schemas.microsoft.com/office/powerpoint/2010/main" val="295340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23528" y="409228"/>
            <a:ext cx="9217024"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fr-FR" altLang="de-DE" b="1" dirty="0" smtClean="0">
                <a:solidFill>
                  <a:srgbClr val="FE0000"/>
                </a:solidFill>
              </a:rPr>
              <a:t>Mécatroniciens d'automobiles CFC Véhicules légers ou Véhicules utilitaires</a:t>
            </a:r>
          </a:p>
          <a:p>
            <a:pPr>
              <a:spcBef>
                <a:spcPct val="0"/>
              </a:spcBef>
            </a:pPr>
            <a:r>
              <a:rPr lang="fr-FR" altLang="de-DE" b="1" dirty="0" smtClean="0">
                <a:solidFill>
                  <a:srgbClr val="FE0000"/>
                </a:solidFill>
              </a:rPr>
              <a:t>Formation initiale sur 4 ans</a:t>
            </a:r>
            <a:endParaRPr lang="fr-FR" altLang="de-DE" b="1" dirty="0">
              <a:solidFill>
                <a:srgbClr val="FE0000"/>
              </a:solidFill>
            </a:endParaRPr>
          </a:p>
        </p:txBody>
      </p:sp>
      <p:sp>
        <p:nvSpPr>
          <p:cNvPr id="4101" name="Rectangle 3"/>
          <p:cNvSpPr>
            <a:spLocks noChangeArrowheads="1"/>
          </p:cNvSpPr>
          <p:nvPr/>
        </p:nvSpPr>
        <p:spPr bwMode="auto">
          <a:xfrm>
            <a:off x="395537" y="1352021"/>
            <a:ext cx="6592884"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a:spcBef>
                <a:spcPct val="20000"/>
              </a:spcBef>
              <a:tabLst>
                <a:tab pos="2541044" algn="l"/>
              </a:tabLst>
              <a:defRPr/>
            </a:pPr>
            <a:r>
              <a:rPr lang="fr-FR" sz="1600" dirty="0" smtClean="0">
                <a:solidFill>
                  <a:srgbClr val="000000"/>
                </a:solidFill>
              </a:rPr>
              <a:t>Durée de la formation :	4 ans</a:t>
            </a:r>
          </a:p>
          <a:p>
            <a:pPr>
              <a:spcBef>
                <a:spcPct val="20000"/>
              </a:spcBef>
              <a:tabLst>
                <a:tab pos="2541044" algn="l"/>
              </a:tabLst>
              <a:defRPr/>
            </a:pPr>
            <a:r>
              <a:rPr lang="fr-FR" sz="1600" dirty="0" smtClean="0">
                <a:solidFill>
                  <a:srgbClr val="000000"/>
                </a:solidFill>
              </a:rPr>
              <a:t>Spécialisation	Véhicules légers ou véhicules utilitaires</a:t>
            </a:r>
          </a:p>
          <a:p>
            <a:pPr marL="2541044" indent="-2541044">
              <a:spcBef>
                <a:spcPct val="20000"/>
              </a:spcBef>
              <a:tabLst>
                <a:tab pos="2541044" algn="l"/>
              </a:tabLst>
              <a:defRPr/>
            </a:pPr>
            <a:r>
              <a:rPr lang="fr-FR" sz="1600" dirty="0" smtClean="0">
                <a:solidFill>
                  <a:srgbClr val="000000"/>
                </a:solidFill>
              </a:rPr>
              <a:t>Formation préalable :	Scolarité obligatoire terminée, en règle générale au niveau scolaire le plus élevé</a:t>
            </a:r>
          </a:p>
          <a:p>
            <a:pPr marL="2541044" indent="-2541044">
              <a:spcBef>
                <a:spcPct val="20000"/>
              </a:spcBef>
              <a:tabLst>
                <a:tab pos="2541044" algn="l"/>
              </a:tabLst>
              <a:defRPr/>
            </a:pPr>
            <a:r>
              <a:rPr lang="fr-FR" sz="1600" dirty="0" smtClean="0">
                <a:solidFill>
                  <a:srgbClr val="000000"/>
                </a:solidFill>
              </a:rPr>
              <a:t>Condition :	Réussite au test d'aptitudes de l'UPSA pour le stage</a:t>
            </a:r>
          </a:p>
          <a:p>
            <a:pPr marL="2541044" indent="-2541044">
              <a:spcBef>
                <a:spcPct val="20000"/>
              </a:spcBef>
              <a:tabLst>
                <a:tab pos="2541044" algn="l"/>
              </a:tabLst>
              <a:defRPr/>
            </a:pPr>
            <a:r>
              <a:rPr lang="fr-FR" sz="1600" dirty="0" smtClean="0">
                <a:solidFill>
                  <a:srgbClr val="000000"/>
                </a:solidFill>
              </a:rPr>
              <a:t>Prérequis :	Les activités pratiques, il est important de faire preuve d'adresse manuelle, d'avoir une réflexion interdisciplinaire et de comprendre la technique.</a:t>
            </a:r>
          </a:p>
          <a:p>
            <a:pPr marL="2541044" indent="-2541044">
              <a:spcBef>
                <a:spcPct val="20000"/>
              </a:spcBef>
              <a:tabLst>
                <a:tab pos="2541044" algn="l"/>
              </a:tabLst>
              <a:defRPr/>
            </a:pPr>
            <a:r>
              <a:rPr lang="fr-FR" sz="1600" dirty="0" smtClean="0">
                <a:solidFill>
                  <a:srgbClr val="000000"/>
                </a:solidFill>
              </a:rPr>
              <a:t>Matières scolaires :	Les </a:t>
            </a:r>
            <a:r>
              <a:rPr lang="fr-FR" sz="1600" dirty="0" smtClean="0">
                <a:latin typeface="+mj-lt"/>
              </a:rPr>
              <a:t>matières principales sont la technique d'apprentissage et de travail, le calcul, la physique, les bases d'électrotechnique, l'électricité/l'électronique, le châssis, l'entraînement et le moteur.</a:t>
            </a:r>
            <a:endParaRPr lang="fr-FR" sz="1600" dirty="0" smtClean="0">
              <a:solidFill>
                <a:srgbClr val="000000"/>
              </a:solidFill>
            </a:endParaRPr>
          </a:p>
          <a:p>
            <a:pPr marL="2541044" indent="-2541044">
              <a:spcBef>
                <a:spcPct val="20000"/>
              </a:spcBef>
              <a:tabLst>
                <a:tab pos="2541044" algn="l"/>
              </a:tabLst>
              <a:defRPr/>
            </a:pPr>
            <a:r>
              <a:rPr lang="fr-FR" dirty="0" smtClean="0"/>
              <a:t/>
            </a:r>
            <a:br>
              <a:rPr lang="fr-FR" dirty="0" smtClean="0"/>
            </a:br>
            <a:endParaRPr lang="fr-FR" sz="1600" dirty="0">
              <a:solidFill>
                <a:srgbClr val="000000"/>
              </a:solidFill>
            </a:endParaRPr>
          </a:p>
        </p:txBody>
      </p:sp>
      <p:sp>
        <p:nvSpPr>
          <p:cNvPr id="5" name="Rechteck 4"/>
          <p:cNvSpPr/>
          <p:nvPr/>
        </p:nvSpPr>
        <p:spPr>
          <a:xfrm>
            <a:off x="5316167" y="972220"/>
            <a:ext cx="1672253" cy="369332"/>
          </a:xfrm>
          <a:prstGeom prst="rect">
            <a:avLst/>
          </a:prstGeom>
        </p:spPr>
        <p:txBody>
          <a:bodyPr wrap="none">
            <a:spAutoFit/>
          </a:bodyPr>
          <a:lstStyle/>
          <a:p>
            <a:r>
              <a:rPr lang="fr-FR" dirty="0" smtClean="0">
                <a:hlinkClick r:id="rId3" tooltip="Opens external link in new window"/>
              </a:rPr>
              <a:t>Court-métrage</a:t>
            </a:r>
            <a:endParaRPr lang="fr-FR" dirty="0"/>
          </a:p>
        </p:txBody>
      </p:sp>
      <p:pic>
        <p:nvPicPr>
          <p:cNvPr id="8" name="Grafik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2351" y="881550"/>
            <a:ext cx="1691649" cy="2541600"/>
          </a:xfrm>
          <a:prstGeom prst="rect">
            <a:avLst/>
          </a:prstGeom>
        </p:spPr>
      </p:pic>
      <p:pic>
        <p:nvPicPr>
          <p:cNvPr id="9" name="Grafik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53187" y="3073524"/>
            <a:ext cx="1691651" cy="2541600"/>
          </a:xfrm>
          <a:prstGeom prst="rect">
            <a:avLst/>
          </a:prstGeom>
        </p:spPr>
      </p:pic>
    </p:spTree>
    <p:extLst>
      <p:ext uri="{BB962C8B-B14F-4D97-AF65-F5344CB8AC3E}">
        <p14:creationId xmlns:p14="http://schemas.microsoft.com/office/powerpoint/2010/main" val="3974689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51520" y="337220"/>
            <a:ext cx="8496944"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fr-FR" altLang="de-DE" b="1" dirty="0" smtClean="0">
                <a:solidFill>
                  <a:srgbClr val="FE0000"/>
                </a:solidFill>
              </a:rPr>
              <a:t>Mécatroniciens d'automobiles CFC Véhicules légers ou Véhicules utilitaires</a:t>
            </a:r>
          </a:p>
          <a:p>
            <a:pPr>
              <a:spcBef>
                <a:spcPct val="0"/>
              </a:spcBef>
            </a:pPr>
            <a:r>
              <a:rPr lang="fr-FR" altLang="de-DE" b="1" dirty="0" smtClean="0">
                <a:solidFill>
                  <a:srgbClr val="FE0000"/>
                </a:solidFill>
              </a:rPr>
              <a:t>Formation initiale sur 4 ans</a:t>
            </a:r>
            <a:endParaRPr lang="fr-FR" altLang="de-DE" b="1" dirty="0">
              <a:solidFill>
                <a:srgbClr val="FE0000"/>
              </a:solidFill>
            </a:endParaRPr>
          </a:p>
        </p:txBody>
      </p:sp>
      <p:sp>
        <p:nvSpPr>
          <p:cNvPr id="6147" name="Rectangle 3"/>
          <p:cNvSpPr>
            <a:spLocks noChangeArrowheads="1"/>
          </p:cNvSpPr>
          <p:nvPr/>
        </p:nvSpPr>
        <p:spPr bwMode="auto">
          <a:xfrm>
            <a:off x="251520" y="1129308"/>
            <a:ext cx="6736900" cy="419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marL="2867025" indent="-2867025" algn="l">
              <a:spcBef>
                <a:spcPct val="20000"/>
              </a:spcBef>
              <a:tabLst>
                <a:tab pos="2867025" algn="l"/>
              </a:tabLst>
              <a:defRPr>
                <a:solidFill>
                  <a:schemeClr val="tx1"/>
                </a:solidFill>
                <a:latin typeface="Arial" charset="0"/>
              </a:defRPr>
            </a:lvl1pPr>
            <a:lvl2pPr marL="742950" indent="-285750" algn="l">
              <a:spcBef>
                <a:spcPct val="20000"/>
              </a:spcBef>
              <a:tabLst>
                <a:tab pos="2867025" algn="l"/>
              </a:tabLst>
              <a:defRPr>
                <a:solidFill>
                  <a:schemeClr val="tx1"/>
                </a:solidFill>
                <a:latin typeface="Arial" charset="0"/>
              </a:defRPr>
            </a:lvl2pPr>
            <a:lvl3pPr marL="1143000" indent="-228600" algn="l">
              <a:spcBef>
                <a:spcPct val="20000"/>
              </a:spcBef>
              <a:tabLst>
                <a:tab pos="2867025" algn="l"/>
              </a:tabLst>
              <a:defRPr>
                <a:solidFill>
                  <a:schemeClr val="tx1"/>
                </a:solidFill>
                <a:latin typeface="Arial" charset="0"/>
              </a:defRPr>
            </a:lvl3pPr>
            <a:lvl4pPr marL="1600200" indent="-228600" algn="l">
              <a:spcBef>
                <a:spcPct val="20000"/>
              </a:spcBef>
              <a:tabLst>
                <a:tab pos="2867025" algn="l"/>
              </a:tabLst>
              <a:defRPr>
                <a:solidFill>
                  <a:schemeClr val="tx1"/>
                </a:solidFill>
                <a:latin typeface="Arial" charset="0"/>
              </a:defRPr>
            </a:lvl4pPr>
            <a:lvl5pPr marL="2057400" indent="-228600" algn="l">
              <a:spcBef>
                <a:spcPct val="20000"/>
              </a:spcBef>
              <a:tabLst>
                <a:tab pos="2867025" algn="l"/>
              </a:tabLst>
              <a:defRPr>
                <a:solidFill>
                  <a:schemeClr val="tx1"/>
                </a:solidFill>
                <a:latin typeface="Arial" charset="0"/>
              </a:defRPr>
            </a:lvl5pPr>
            <a:lvl6pPr marL="2514600" indent="-228600" eaLnBrk="0" fontAlgn="base" hangingPunct="0">
              <a:spcBef>
                <a:spcPct val="20000"/>
              </a:spcBef>
              <a:spcAft>
                <a:spcPct val="0"/>
              </a:spcAft>
              <a:tabLst>
                <a:tab pos="2867025" algn="l"/>
              </a:tabLst>
              <a:defRPr>
                <a:solidFill>
                  <a:schemeClr val="tx1"/>
                </a:solidFill>
                <a:latin typeface="Arial" charset="0"/>
              </a:defRPr>
            </a:lvl6pPr>
            <a:lvl7pPr marL="2971800" indent="-228600" eaLnBrk="0" fontAlgn="base" hangingPunct="0">
              <a:spcBef>
                <a:spcPct val="20000"/>
              </a:spcBef>
              <a:spcAft>
                <a:spcPct val="0"/>
              </a:spcAft>
              <a:tabLst>
                <a:tab pos="2867025" algn="l"/>
              </a:tabLst>
              <a:defRPr>
                <a:solidFill>
                  <a:schemeClr val="tx1"/>
                </a:solidFill>
                <a:latin typeface="Arial" charset="0"/>
              </a:defRPr>
            </a:lvl7pPr>
            <a:lvl8pPr marL="3429000" indent="-228600" eaLnBrk="0" fontAlgn="base" hangingPunct="0">
              <a:spcBef>
                <a:spcPct val="20000"/>
              </a:spcBef>
              <a:spcAft>
                <a:spcPct val="0"/>
              </a:spcAft>
              <a:tabLst>
                <a:tab pos="2867025" algn="l"/>
              </a:tabLst>
              <a:defRPr>
                <a:solidFill>
                  <a:schemeClr val="tx1"/>
                </a:solidFill>
                <a:latin typeface="Arial" charset="0"/>
              </a:defRPr>
            </a:lvl8pPr>
            <a:lvl9pPr marL="3886200" indent="-228600" eaLnBrk="0" fontAlgn="base" hangingPunct="0">
              <a:spcBef>
                <a:spcPct val="20000"/>
              </a:spcBef>
              <a:spcAft>
                <a:spcPct val="0"/>
              </a:spcAft>
              <a:tabLst>
                <a:tab pos="2867025" algn="l"/>
              </a:tabLst>
              <a:defRPr>
                <a:solidFill>
                  <a:schemeClr val="tx1"/>
                </a:solidFill>
                <a:latin typeface="Arial" charset="0"/>
              </a:defRPr>
            </a:lvl9pPr>
          </a:lstStyle>
          <a:p>
            <a:pPr marL="2238375" indent="-2238375">
              <a:tabLst/>
            </a:pPr>
            <a:r>
              <a:rPr lang="fr-FR" altLang="de-DE" sz="1600" spc="-30" dirty="0" smtClean="0">
                <a:solidFill>
                  <a:srgbClr val="000000"/>
                </a:solidFill>
              </a:rPr>
              <a:t>Ce que nous offrons :	Prise en charge d'au moins 15 heures de conduite dans la catégorie de véhicules requise. Afin qu'elle apprenne à effectuer son travail de façon autonome, la personne en formation a à sa disposition un formateur et un mécatronicien d'automobiles de profession. </a:t>
            </a:r>
          </a:p>
          <a:p>
            <a:pPr marL="2238375" indent="-2238375">
              <a:tabLst/>
            </a:pPr>
            <a:r>
              <a:rPr lang="fr-FR" altLang="de-DE" sz="1600" spc="-30" dirty="0" smtClean="0">
                <a:solidFill>
                  <a:srgbClr val="000000"/>
                </a:solidFill>
              </a:rPr>
              <a:t>Cours interentreprises :	Afin de compléter la pratique professionnelle et l’enseignement scolaire, la formation comprend des cours interentreprises (64 jours).</a:t>
            </a:r>
          </a:p>
          <a:p>
            <a:pPr marL="2238375" indent="-2238375">
              <a:tabLst/>
            </a:pPr>
            <a:r>
              <a:rPr lang="fr-FR" altLang="de-DE" sz="1600" spc="-30" dirty="0" smtClean="0">
                <a:solidFill>
                  <a:srgbClr val="000000"/>
                </a:solidFill>
              </a:rPr>
              <a:t>Ecole professionnelle	Un </a:t>
            </a:r>
            <a:r>
              <a:rPr lang="fr-FR" altLang="de-DE" sz="1600" spc="-30" dirty="0">
                <a:solidFill>
                  <a:srgbClr val="000000"/>
                </a:solidFill>
              </a:rPr>
              <a:t>enseignement en école </a:t>
            </a:r>
            <a:endParaRPr lang="fr-FR" altLang="de-DE" sz="1600" spc="-30" dirty="0" smtClean="0">
              <a:solidFill>
                <a:srgbClr val="000000"/>
              </a:solidFill>
            </a:endParaRPr>
          </a:p>
          <a:p>
            <a:pPr marL="2238375" indent="-2238375">
              <a:tabLst/>
            </a:pPr>
            <a:r>
              <a:rPr lang="fr-FR" altLang="de-DE" sz="1600" spc="-30" dirty="0" smtClean="0">
                <a:solidFill>
                  <a:srgbClr val="000000"/>
                </a:solidFill>
              </a:rPr>
              <a:t>spécialisée :	professionnelle est organisé régulièrement : 1 jour et demi de la première à la troisième année et un jour par semaine au cours de la quatrième année. La maturité professionnelle 1 est également possible.</a:t>
            </a:r>
            <a:endParaRPr lang="fr-FR" altLang="de-DE" sz="1600" spc="-30" dirty="0">
              <a:solidFill>
                <a:srgbClr val="000000"/>
              </a:solidFill>
            </a:endParaRPr>
          </a:p>
        </p:txBody>
      </p:sp>
      <p:pic>
        <p:nvPicPr>
          <p:cNvPr id="7" name="Grafik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2351" y="881550"/>
            <a:ext cx="1691649" cy="2541600"/>
          </a:xfrm>
          <a:prstGeom prst="rect">
            <a:avLst/>
          </a:prstGeom>
        </p:spPr>
      </p:pic>
      <p:pic>
        <p:nvPicPr>
          <p:cNvPr id="8" name="Grafik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3187" y="3073524"/>
            <a:ext cx="1691651" cy="2541600"/>
          </a:xfrm>
          <a:prstGeom prst="rect">
            <a:avLst/>
          </a:prstGeom>
        </p:spPr>
      </p:pic>
    </p:spTree>
    <p:extLst>
      <p:ext uri="{BB962C8B-B14F-4D97-AF65-F5344CB8AC3E}">
        <p14:creationId xmlns:p14="http://schemas.microsoft.com/office/powerpoint/2010/main" val="3482127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95537" y="508000"/>
            <a:ext cx="839677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fr-FR" altLang="de-DE" b="1" dirty="0" smtClean="0">
                <a:solidFill>
                  <a:srgbClr val="FE0000"/>
                </a:solidFill>
              </a:rPr>
              <a:t>Mécatroniciens d'automobiles CFC </a:t>
            </a:r>
            <a:r>
              <a:rPr lang="fr-FR" altLang="de-DE" b="1" dirty="0">
                <a:solidFill>
                  <a:srgbClr val="FE0000"/>
                </a:solidFill>
              </a:rPr>
              <a:t>V</a:t>
            </a:r>
            <a:r>
              <a:rPr lang="fr-FR" altLang="de-DE" b="1" dirty="0" smtClean="0">
                <a:solidFill>
                  <a:srgbClr val="FE0000"/>
                </a:solidFill>
              </a:rPr>
              <a:t>éhicules légers ou Véhicules utilitaires</a:t>
            </a:r>
          </a:p>
          <a:p>
            <a:pPr>
              <a:spcBef>
                <a:spcPct val="0"/>
              </a:spcBef>
            </a:pPr>
            <a:r>
              <a:rPr lang="fr-FR" altLang="de-DE" b="1" dirty="0" smtClean="0">
                <a:solidFill>
                  <a:srgbClr val="FE0000"/>
                </a:solidFill>
              </a:rPr>
              <a:t>Formation initiale sur 4 ans</a:t>
            </a:r>
            <a:endParaRPr lang="fr-FR" altLang="de-DE" b="1" dirty="0">
              <a:solidFill>
                <a:srgbClr val="FE0000"/>
              </a:solidFill>
            </a:endParaRPr>
          </a:p>
        </p:txBody>
      </p:sp>
      <p:sp>
        <p:nvSpPr>
          <p:cNvPr id="7171" name="Rectangle 3"/>
          <p:cNvSpPr>
            <a:spLocks noChangeArrowheads="1"/>
          </p:cNvSpPr>
          <p:nvPr/>
        </p:nvSpPr>
        <p:spPr bwMode="auto">
          <a:xfrm>
            <a:off x="323529" y="1352021"/>
            <a:ext cx="6408711"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marL="2867025" indent="-2867025" algn="l">
              <a:spcBef>
                <a:spcPct val="20000"/>
              </a:spcBef>
              <a:tabLst>
                <a:tab pos="2867025" algn="l"/>
              </a:tabLst>
              <a:defRPr>
                <a:solidFill>
                  <a:schemeClr val="tx1"/>
                </a:solidFill>
                <a:latin typeface="Arial" charset="0"/>
              </a:defRPr>
            </a:lvl1pPr>
            <a:lvl2pPr marL="742950" indent="-285750" algn="l">
              <a:spcBef>
                <a:spcPct val="20000"/>
              </a:spcBef>
              <a:tabLst>
                <a:tab pos="2867025" algn="l"/>
              </a:tabLst>
              <a:defRPr>
                <a:solidFill>
                  <a:schemeClr val="tx1"/>
                </a:solidFill>
                <a:latin typeface="Arial" charset="0"/>
              </a:defRPr>
            </a:lvl2pPr>
            <a:lvl3pPr marL="1143000" indent="-228600" algn="l">
              <a:spcBef>
                <a:spcPct val="20000"/>
              </a:spcBef>
              <a:tabLst>
                <a:tab pos="2867025" algn="l"/>
              </a:tabLst>
              <a:defRPr>
                <a:solidFill>
                  <a:schemeClr val="tx1"/>
                </a:solidFill>
                <a:latin typeface="Arial" charset="0"/>
              </a:defRPr>
            </a:lvl3pPr>
            <a:lvl4pPr marL="1600200" indent="-228600" algn="l">
              <a:spcBef>
                <a:spcPct val="20000"/>
              </a:spcBef>
              <a:tabLst>
                <a:tab pos="2867025" algn="l"/>
              </a:tabLst>
              <a:defRPr>
                <a:solidFill>
                  <a:schemeClr val="tx1"/>
                </a:solidFill>
                <a:latin typeface="Arial" charset="0"/>
              </a:defRPr>
            </a:lvl4pPr>
            <a:lvl5pPr marL="2057400" indent="-228600" algn="l">
              <a:spcBef>
                <a:spcPct val="20000"/>
              </a:spcBef>
              <a:tabLst>
                <a:tab pos="2867025" algn="l"/>
              </a:tabLst>
              <a:defRPr>
                <a:solidFill>
                  <a:schemeClr val="tx1"/>
                </a:solidFill>
                <a:latin typeface="Arial" charset="0"/>
              </a:defRPr>
            </a:lvl5pPr>
            <a:lvl6pPr marL="2514600" indent="-228600" eaLnBrk="0" fontAlgn="base" hangingPunct="0">
              <a:spcBef>
                <a:spcPct val="20000"/>
              </a:spcBef>
              <a:spcAft>
                <a:spcPct val="0"/>
              </a:spcAft>
              <a:tabLst>
                <a:tab pos="2867025" algn="l"/>
              </a:tabLst>
              <a:defRPr>
                <a:solidFill>
                  <a:schemeClr val="tx1"/>
                </a:solidFill>
                <a:latin typeface="Arial" charset="0"/>
              </a:defRPr>
            </a:lvl6pPr>
            <a:lvl7pPr marL="2971800" indent="-228600" eaLnBrk="0" fontAlgn="base" hangingPunct="0">
              <a:spcBef>
                <a:spcPct val="20000"/>
              </a:spcBef>
              <a:spcAft>
                <a:spcPct val="0"/>
              </a:spcAft>
              <a:tabLst>
                <a:tab pos="2867025" algn="l"/>
              </a:tabLst>
              <a:defRPr>
                <a:solidFill>
                  <a:schemeClr val="tx1"/>
                </a:solidFill>
                <a:latin typeface="Arial" charset="0"/>
              </a:defRPr>
            </a:lvl7pPr>
            <a:lvl8pPr marL="3429000" indent="-228600" eaLnBrk="0" fontAlgn="base" hangingPunct="0">
              <a:spcBef>
                <a:spcPct val="20000"/>
              </a:spcBef>
              <a:spcAft>
                <a:spcPct val="0"/>
              </a:spcAft>
              <a:tabLst>
                <a:tab pos="2867025" algn="l"/>
              </a:tabLst>
              <a:defRPr>
                <a:solidFill>
                  <a:schemeClr val="tx1"/>
                </a:solidFill>
                <a:latin typeface="Arial" charset="0"/>
              </a:defRPr>
            </a:lvl8pPr>
            <a:lvl9pPr marL="3886200" indent="-228600" eaLnBrk="0" fontAlgn="base" hangingPunct="0">
              <a:spcBef>
                <a:spcPct val="20000"/>
              </a:spcBef>
              <a:spcAft>
                <a:spcPct val="0"/>
              </a:spcAft>
              <a:tabLst>
                <a:tab pos="2867025" algn="l"/>
              </a:tabLst>
              <a:defRPr>
                <a:solidFill>
                  <a:schemeClr val="tx1"/>
                </a:solidFill>
                <a:latin typeface="Arial" charset="0"/>
              </a:defRPr>
            </a:lvl9pPr>
          </a:lstStyle>
          <a:p>
            <a:r>
              <a:rPr lang="fr-FR" altLang="de-DE" sz="1600" dirty="0" smtClean="0">
                <a:solidFill>
                  <a:srgbClr val="000000"/>
                </a:solidFill>
              </a:rPr>
              <a:t>Véhicules légers :	Exécuter des travaux exigeants sur le moteur, le châssis, l'entraînement ou l'installation électrique des véhicules légers. Effectuer des travaux de diagnostic simples sur les systèmes. </a:t>
            </a:r>
          </a:p>
          <a:p>
            <a:r>
              <a:rPr lang="fr-FR" altLang="de-DE" sz="1600" dirty="0" smtClean="0">
                <a:solidFill>
                  <a:srgbClr val="000000"/>
                </a:solidFill>
              </a:rPr>
              <a:t>Véhicules utilitaires :	Exécuter des travaux exigeants sur le moteur, le châssis, l'entraînement ou l'installation électrique des véhicules utilitaires. Effectuer des travaux de diagnostic simples sur les systèmes. Effectuer des travaux spéciaux sur le châssis et </a:t>
            </a:r>
            <a:r>
              <a:rPr lang="fr-FR" altLang="de-DE" sz="1600" smtClean="0">
                <a:solidFill>
                  <a:srgbClr val="000000"/>
                </a:solidFill>
              </a:rPr>
              <a:t>la </a:t>
            </a:r>
            <a:r>
              <a:rPr lang="fr-FR" sz="1600">
                <a:solidFill>
                  <a:srgbClr val="000000"/>
                </a:solidFill>
              </a:rPr>
              <a:t>carrosserie</a:t>
            </a:r>
            <a:r>
              <a:rPr lang="fr-FR" altLang="de-DE" sz="1600" smtClean="0">
                <a:solidFill>
                  <a:srgbClr val="000000"/>
                </a:solidFill>
              </a:rPr>
              <a:t>. </a:t>
            </a:r>
            <a:endParaRPr lang="fr-FR" altLang="de-DE" sz="1600" dirty="0" smtClean="0">
              <a:solidFill>
                <a:srgbClr val="000000"/>
              </a:solidFill>
            </a:endParaRPr>
          </a:p>
          <a:p>
            <a:endParaRPr lang="fr-FR" altLang="de-DE" sz="1600" dirty="0" smtClean="0">
              <a:solidFill>
                <a:srgbClr val="000000"/>
              </a:solidFill>
            </a:endParaRPr>
          </a:p>
          <a:p>
            <a:endParaRPr lang="fr-FR" altLang="de-DE" sz="1600" dirty="0">
              <a:solidFill>
                <a:srgbClr val="000000"/>
              </a:solidFill>
            </a:endParaRPr>
          </a:p>
        </p:txBody>
      </p:sp>
      <p:pic>
        <p:nvPicPr>
          <p:cNvPr id="7" name="Grafik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2351" y="881550"/>
            <a:ext cx="1691649" cy="2541600"/>
          </a:xfrm>
          <a:prstGeom prst="rect">
            <a:avLst/>
          </a:prstGeom>
        </p:spPr>
      </p:pic>
      <p:pic>
        <p:nvPicPr>
          <p:cNvPr id="8" name="Grafik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3187" y="3073524"/>
            <a:ext cx="1691651" cy="2541600"/>
          </a:xfrm>
          <a:prstGeom prst="rect">
            <a:avLst/>
          </a:prstGeom>
        </p:spPr>
      </p:pic>
    </p:spTree>
    <p:extLst>
      <p:ext uri="{BB962C8B-B14F-4D97-AF65-F5344CB8AC3E}">
        <p14:creationId xmlns:p14="http://schemas.microsoft.com/office/powerpoint/2010/main" val="692877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6"/>
          <p:cNvSpPr>
            <a:spLocks noGrp="1"/>
          </p:cNvSpPr>
          <p:nvPr>
            <p:ph type="title"/>
          </p:nvPr>
        </p:nvSpPr>
        <p:spPr>
          <a:xfrm>
            <a:off x="442913" y="546100"/>
            <a:ext cx="8307387" cy="749300"/>
          </a:xfrm>
          <a:ln/>
        </p:spPr>
        <p:txBody>
          <a:bodyPr/>
          <a:lstStyle/>
          <a:p>
            <a:pPr eaLnBrk="1" hangingPunct="1"/>
            <a:r>
              <a:rPr lang="fr-FR" altLang="de-DE" dirty="0" smtClean="0"/>
              <a:t>Table des matières</a:t>
            </a:r>
          </a:p>
        </p:txBody>
      </p:sp>
      <p:sp>
        <p:nvSpPr>
          <p:cNvPr id="9219" name="Inhaltsplatzhalter 4"/>
          <p:cNvSpPr>
            <a:spLocks noGrp="1"/>
          </p:cNvSpPr>
          <p:nvPr>
            <p:ph idx="12"/>
          </p:nvPr>
        </p:nvSpPr>
        <p:spPr>
          <a:xfrm>
            <a:off x="452438" y="1671638"/>
            <a:ext cx="8307387" cy="3240087"/>
          </a:xfrm>
        </p:spPr>
        <p:txBody>
          <a:bodyPr/>
          <a:lstStyle/>
          <a:p>
            <a:pPr marL="317500" indent="-317500" eaLnBrk="1" hangingPunct="1">
              <a:spcBef>
                <a:spcPct val="20000"/>
              </a:spcBef>
              <a:buFontTx/>
              <a:buAutoNum type="arabicPeriod"/>
              <a:tabLst>
                <a:tab pos="6359525" algn="r"/>
              </a:tabLst>
            </a:pPr>
            <a:r>
              <a:rPr lang="fr-FR" altLang="de-DE" dirty="0" smtClean="0"/>
              <a:t>L'Union professionnelle suisse de l'automobile (UPSA)	3</a:t>
            </a:r>
          </a:p>
          <a:p>
            <a:pPr marL="317500" indent="-317500" eaLnBrk="1" hangingPunct="1">
              <a:spcBef>
                <a:spcPct val="20000"/>
              </a:spcBef>
              <a:buFontTx/>
              <a:buAutoNum type="arabicPeriod"/>
              <a:tabLst>
                <a:tab pos="6359525" algn="r"/>
              </a:tabLst>
            </a:pPr>
            <a:r>
              <a:rPr lang="fr-FR" altLang="de-DE" dirty="0" smtClean="0"/>
              <a:t>Formations initiales dans la branche automobile	7</a:t>
            </a:r>
          </a:p>
          <a:p>
            <a:pPr marL="317500" indent="-317500" eaLnBrk="1" hangingPunct="1">
              <a:spcBef>
                <a:spcPct val="20000"/>
              </a:spcBef>
              <a:buFontTx/>
              <a:buAutoNum type="arabicPeriod"/>
              <a:tabLst>
                <a:tab pos="6359525" algn="r"/>
              </a:tabLst>
            </a:pPr>
            <a:r>
              <a:rPr lang="fr-FR" altLang="de-DE" dirty="0" smtClean="0"/>
              <a:t>Formation professionnelle supérieure	31</a:t>
            </a:r>
          </a:p>
          <a:p>
            <a:pPr marL="317500" indent="-317500" eaLnBrk="1" hangingPunct="1">
              <a:spcBef>
                <a:spcPct val="20000"/>
              </a:spcBef>
              <a:buFontTx/>
              <a:buAutoNum type="arabicPeriod"/>
              <a:tabLst>
                <a:tab pos="6359525" algn="r"/>
              </a:tabLst>
            </a:pPr>
            <a:r>
              <a:rPr lang="fr-FR" altLang="de-DE" dirty="0" smtClean="0"/>
              <a:t>Test d'aptitudes	37</a:t>
            </a:r>
          </a:p>
          <a:p>
            <a:pPr marL="317500" indent="-317500" eaLnBrk="1" hangingPunct="1">
              <a:spcBef>
                <a:spcPct val="20000"/>
              </a:spcBef>
              <a:buFontTx/>
              <a:buAutoNum type="arabicPeriod"/>
              <a:tabLst>
                <a:tab pos="6359525" algn="r"/>
              </a:tabLst>
            </a:pPr>
            <a:r>
              <a:rPr lang="fr-FR" altLang="de-DE" dirty="0" smtClean="0"/>
              <a:t>Conseils &amp; astuces	38</a:t>
            </a:r>
          </a:p>
          <a:p>
            <a:pPr marL="317500" indent="-317500" eaLnBrk="1" hangingPunct="1">
              <a:spcBef>
                <a:spcPct val="20000"/>
              </a:spcBef>
              <a:buFontTx/>
              <a:buAutoNum type="arabicPeriod"/>
              <a:tabLst>
                <a:tab pos="6359525" algn="r"/>
              </a:tabLst>
            </a:pPr>
            <a:r>
              <a:rPr lang="fr-FR" altLang="de-DE" dirty="0" smtClean="0"/>
              <a:t>Championnats du monde des métiers	47</a:t>
            </a:r>
          </a:p>
          <a:p>
            <a:pPr marL="317500" indent="-317500" eaLnBrk="1" hangingPunct="1">
              <a:spcBef>
                <a:spcPct val="20000"/>
              </a:spcBef>
              <a:buFontTx/>
              <a:buAutoNum type="arabicPeriod"/>
              <a:tabLst>
                <a:tab pos="6359525" algn="r"/>
              </a:tabLst>
            </a:pPr>
            <a:r>
              <a:rPr lang="fr-FR" altLang="de-DE" dirty="0" smtClean="0"/>
              <a:t>Social Media</a:t>
            </a:r>
            <a:r>
              <a:rPr lang="fr-FR" altLang="de-DE" smtClean="0"/>
              <a:t>	56</a:t>
            </a:r>
            <a:r>
              <a:rPr lang="fr-FR" altLang="de-DE" dirty="0" smtClean="0"/>
              <a:t>	</a:t>
            </a:r>
          </a:p>
        </p:txBody>
      </p:sp>
      <p:sp>
        <p:nvSpPr>
          <p:cNvPr id="9220" name="Foliennummernplatzhalter 2"/>
          <p:cNvSpPr>
            <a:spLocks noGrp="1"/>
          </p:cNvSpPr>
          <p:nvPr>
            <p:ph type="sldNum" sz="quarter" idx="1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defRPr sz="1400">
                <a:solidFill>
                  <a:schemeClr val="tx1"/>
                </a:solidFill>
                <a:latin typeface="Arial" charset="0"/>
                <a:ea typeface="ＭＳ Ｐゴシック" pitchFamily="34" charset="-128"/>
              </a:defRPr>
            </a:lvl1pPr>
            <a:lvl2pPr marL="657225" indent="-252413" eaLnBrk="0" hangingPunct="0">
              <a:spcBef>
                <a:spcPct val="20000"/>
              </a:spcBef>
              <a:buFont typeface="Arial" charset="0"/>
              <a:buChar char="&gt;"/>
              <a:defRPr sz="1400">
                <a:solidFill>
                  <a:schemeClr val="tx1"/>
                </a:solidFill>
                <a:latin typeface="Arial" charset="0"/>
                <a:ea typeface="ＭＳ Ｐゴシック" pitchFamily="34" charset="-128"/>
              </a:defRPr>
            </a:lvl2pPr>
            <a:lvl3pPr marL="1012825" indent="-201613" eaLnBrk="0" hangingPunct="0">
              <a:spcBef>
                <a:spcPct val="20000"/>
              </a:spcBef>
              <a:buFont typeface="Arial" charset="0"/>
              <a:buChar char="&gt;"/>
              <a:defRPr sz="1400">
                <a:solidFill>
                  <a:schemeClr val="tx1"/>
                </a:solidFill>
                <a:latin typeface="Arial" charset="0"/>
                <a:ea typeface="ＭＳ Ｐゴシック" pitchFamily="34" charset="-128"/>
              </a:defRPr>
            </a:lvl3pPr>
            <a:lvl4pPr marL="1417638" indent="-201613" eaLnBrk="0" hangingPunct="0">
              <a:spcBef>
                <a:spcPct val="20000"/>
              </a:spcBef>
              <a:buFont typeface="Arial" charset="0"/>
              <a:buChar char="&gt;"/>
              <a:defRPr sz="1400">
                <a:solidFill>
                  <a:schemeClr val="tx1"/>
                </a:solidFill>
                <a:latin typeface="Arial" charset="0"/>
                <a:ea typeface="ＭＳ Ｐゴシック" pitchFamily="34" charset="-128"/>
              </a:defRPr>
            </a:lvl4pPr>
            <a:lvl5pPr marL="1822450" indent="-201613" eaLnBrk="0" hangingPunct="0">
              <a:spcBef>
                <a:spcPct val="20000"/>
              </a:spcBef>
              <a:buFont typeface="Arial" charset="0"/>
              <a:buChar char="&gt;"/>
              <a:defRPr sz="1400">
                <a:solidFill>
                  <a:schemeClr val="tx1"/>
                </a:solidFill>
                <a:latin typeface="Arial" charset="0"/>
                <a:ea typeface="ＭＳ Ｐゴシック" pitchFamily="34" charset="-128"/>
              </a:defRPr>
            </a:lvl5pPr>
            <a:lvl6pPr marL="22796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6pPr>
            <a:lvl7pPr marL="27368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7pPr>
            <a:lvl8pPr marL="31940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8pPr>
            <a:lvl9pPr marL="36512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9pPr>
          </a:lstStyle>
          <a:p>
            <a:pPr eaLnBrk="1" hangingPunct="1">
              <a:spcBef>
                <a:spcPct val="0"/>
              </a:spcBef>
              <a:buFontTx/>
              <a:buNone/>
            </a:pPr>
            <a:fld id="{14132C07-FE02-4EA9-A4CD-270091822837}" type="slidenum">
              <a:rPr lang="fr-FR" altLang="de-DE" sz="800" smtClean="0"/>
              <a:pPr eaLnBrk="1" hangingPunct="1">
                <a:spcBef>
                  <a:spcPct val="0"/>
                </a:spcBef>
                <a:buFontTx/>
                <a:buNone/>
              </a:pPr>
              <a:t>2</a:t>
            </a:fld>
            <a:endParaRPr lang="fr-FR" altLang="de-DE" sz="800" dirty="0" smtClean="0"/>
          </a:p>
        </p:txBody>
      </p:sp>
      <p:sp>
        <p:nvSpPr>
          <p:cNvPr id="9221" name="Fußzeilenplatzhalt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defRPr sz="1400">
                <a:solidFill>
                  <a:schemeClr val="tx1"/>
                </a:solidFill>
                <a:latin typeface="Arial" charset="0"/>
                <a:ea typeface="ＭＳ Ｐゴシック" pitchFamily="34" charset="-128"/>
              </a:defRPr>
            </a:lvl1pPr>
            <a:lvl2pPr marL="657225" indent="-252413" eaLnBrk="0" hangingPunct="0">
              <a:spcBef>
                <a:spcPct val="20000"/>
              </a:spcBef>
              <a:buFont typeface="Arial" charset="0"/>
              <a:buChar char="&gt;"/>
              <a:defRPr sz="1400">
                <a:solidFill>
                  <a:schemeClr val="tx1"/>
                </a:solidFill>
                <a:latin typeface="Arial" charset="0"/>
                <a:ea typeface="ＭＳ Ｐゴシック" pitchFamily="34" charset="-128"/>
              </a:defRPr>
            </a:lvl2pPr>
            <a:lvl3pPr marL="1012825" indent="-201613" eaLnBrk="0" hangingPunct="0">
              <a:spcBef>
                <a:spcPct val="20000"/>
              </a:spcBef>
              <a:buFont typeface="Arial" charset="0"/>
              <a:buChar char="&gt;"/>
              <a:defRPr sz="1400">
                <a:solidFill>
                  <a:schemeClr val="tx1"/>
                </a:solidFill>
                <a:latin typeface="Arial" charset="0"/>
                <a:ea typeface="ＭＳ Ｐゴシック" pitchFamily="34" charset="-128"/>
              </a:defRPr>
            </a:lvl3pPr>
            <a:lvl4pPr marL="1417638" indent="-201613" eaLnBrk="0" hangingPunct="0">
              <a:spcBef>
                <a:spcPct val="20000"/>
              </a:spcBef>
              <a:buFont typeface="Arial" charset="0"/>
              <a:buChar char="&gt;"/>
              <a:defRPr sz="1400">
                <a:solidFill>
                  <a:schemeClr val="tx1"/>
                </a:solidFill>
                <a:latin typeface="Arial" charset="0"/>
                <a:ea typeface="ＭＳ Ｐゴシック" pitchFamily="34" charset="-128"/>
              </a:defRPr>
            </a:lvl4pPr>
            <a:lvl5pPr marL="1822450" indent="-201613" eaLnBrk="0" hangingPunct="0">
              <a:spcBef>
                <a:spcPct val="20000"/>
              </a:spcBef>
              <a:buFont typeface="Arial" charset="0"/>
              <a:buChar char="&gt;"/>
              <a:defRPr sz="1400">
                <a:solidFill>
                  <a:schemeClr val="tx1"/>
                </a:solidFill>
                <a:latin typeface="Arial" charset="0"/>
                <a:ea typeface="ＭＳ Ｐゴシック" pitchFamily="34" charset="-128"/>
              </a:defRPr>
            </a:lvl5pPr>
            <a:lvl6pPr marL="22796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6pPr>
            <a:lvl7pPr marL="27368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7pPr>
            <a:lvl8pPr marL="31940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8pPr>
            <a:lvl9pPr marL="36512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9pPr>
          </a:lstStyle>
          <a:p>
            <a:pPr eaLnBrk="1" hangingPunct="1">
              <a:spcBef>
                <a:spcPct val="0"/>
              </a:spcBef>
              <a:buFontTx/>
              <a:buNone/>
            </a:pPr>
            <a:r>
              <a:rPr lang="fr-FR" altLang="de-DE" sz="800" dirty="0" smtClean="0"/>
              <a:t>Table des matières</a:t>
            </a:r>
          </a:p>
        </p:txBody>
      </p:sp>
    </p:spTree>
    <p:extLst>
      <p:ext uri="{BB962C8B-B14F-4D97-AF65-F5344CB8AC3E}">
        <p14:creationId xmlns:p14="http://schemas.microsoft.com/office/powerpoint/2010/main" val="362785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txBox="1">
            <a:spLocks noGrp="1"/>
          </p:cNvSpPr>
          <p:nvPr/>
        </p:nvSpPr>
        <p:spPr bwMode="auto">
          <a:xfrm>
            <a:off x="7502769" y="5397500"/>
            <a:ext cx="1430215" cy="381000"/>
          </a:xfrm>
          <a:prstGeom prst="rect">
            <a:avLst/>
          </a:prstGeom>
          <a:noFill/>
          <a:ln>
            <a:miter lim="800000"/>
            <a:headEnd/>
            <a:tailEnd/>
          </a:ln>
        </p:spPr>
        <p:txBody>
          <a:bodyPr lIns="81043" tIns="40522" rIns="81043" bIns="40522"/>
          <a:lstStyle/>
          <a:p>
            <a:pPr algn="l">
              <a:defRPr/>
            </a:pPr>
            <a:fld id="{10754EA1-EA21-4A69-A8B9-092963594462}" type="datetime4">
              <a:rPr lang="fr-FR" sz="700" smtClean="0">
                <a:latin typeface="+mn-lt"/>
              </a:rPr>
              <a:pPr algn="l">
                <a:defRPr/>
              </a:pPr>
              <a:t>30 octobre 2017</a:t>
            </a:fld>
            <a:endParaRPr lang="fr-FR" sz="700" dirty="0">
              <a:latin typeface="+mn-lt"/>
            </a:endParaRPr>
          </a:p>
        </p:txBody>
      </p:sp>
      <p:sp>
        <p:nvSpPr>
          <p:cNvPr id="5" name="Foliennummernplatzhalter 4"/>
          <p:cNvSpPr txBox="1">
            <a:spLocks noGrp="1"/>
          </p:cNvSpPr>
          <p:nvPr/>
        </p:nvSpPr>
        <p:spPr bwMode="auto">
          <a:xfrm>
            <a:off x="8159261" y="5397500"/>
            <a:ext cx="703385" cy="381000"/>
          </a:xfrm>
          <a:prstGeom prst="rect">
            <a:avLst/>
          </a:prstGeom>
          <a:noFill/>
          <a:ln>
            <a:miter lim="800000"/>
            <a:headEnd/>
            <a:tailEnd/>
          </a:ln>
        </p:spPr>
        <p:txBody>
          <a:bodyPr lIns="81043" tIns="40522" rIns="81043" bIns="40522"/>
          <a:lstStyle/>
          <a:p>
            <a:pPr>
              <a:defRPr/>
            </a:pPr>
            <a:r>
              <a:rPr lang="fr-FR" sz="700" dirty="0" smtClean="0">
                <a:latin typeface="+mn-lt"/>
              </a:rPr>
              <a:t>/ </a:t>
            </a:r>
            <a:fld id="{96B2D190-92A0-4F09-BCBE-05437633A7AC}" type="slidenum">
              <a:rPr lang="fr-FR" sz="700" smtClean="0">
                <a:latin typeface="+mn-lt"/>
              </a:rPr>
              <a:pPr>
                <a:defRPr/>
              </a:pPr>
              <a:t>20</a:t>
            </a:fld>
            <a:endParaRPr lang="fr-FR" sz="700" dirty="0">
              <a:latin typeface="+mn-lt"/>
            </a:endParaRPr>
          </a:p>
        </p:txBody>
      </p:sp>
      <p:sp>
        <p:nvSpPr>
          <p:cNvPr id="20484" name="Rectangle 2"/>
          <p:cNvSpPr>
            <a:spLocks noChangeArrowheads="1"/>
          </p:cNvSpPr>
          <p:nvPr/>
        </p:nvSpPr>
        <p:spPr bwMode="auto">
          <a:xfrm>
            <a:off x="527538" y="403489"/>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fr-FR" altLang="de-DE" b="1" dirty="0" smtClean="0">
                <a:solidFill>
                  <a:srgbClr val="FE0000"/>
                </a:solidFill>
              </a:rPr>
              <a:t>Ecole professionnelle spécialisée (EPS) et cours interentreprises (CI)</a:t>
            </a:r>
            <a:endParaRPr lang="fr-FR" altLang="de-DE" b="1" dirty="0">
              <a:solidFill>
                <a:srgbClr val="FE0000"/>
              </a:solidFill>
            </a:endParaRPr>
          </a:p>
        </p:txBody>
      </p:sp>
      <p:sp>
        <p:nvSpPr>
          <p:cNvPr id="20485" name="Rectangle 3"/>
          <p:cNvSpPr>
            <a:spLocks noChangeArrowheads="1"/>
          </p:cNvSpPr>
          <p:nvPr/>
        </p:nvSpPr>
        <p:spPr bwMode="auto">
          <a:xfrm>
            <a:off x="703385" y="1477698"/>
            <a:ext cx="8088923" cy="348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fr-FR" altLang="de-DE" sz="1600" b="1" dirty="0" smtClean="0"/>
          </a:p>
          <a:p>
            <a:pPr>
              <a:spcBef>
                <a:spcPct val="0"/>
              </a:spcBef>
            </a:pPr>
            <a:endParaRPr lang="fr-FR" altLang="de-DE" sz="1400" b="1" dirty="0" smtClean="0"/>
          </a:p>
          <a:p>
            <a:pPr>
              <a:spcBef>
                <a:spcPct val="0"/>
              </a:spcBef>
            </a:pPr>
            <a:endParaRPr lang="fr-FR" altLang="de-DE" sz="1400" b="1" dirty="0" smtClean="0"/>
          </a:p>
          <a:p>
            <a:pPr>
              <a:spcBef>
                <a:spcPct val="0"/>
              </a:spcBef>
            </a:pPr>
            <a:endParaRPr lang="fr-FR" altLang="de-DE" sz="1400" b="1" dirty="0" smtClean="0"/>
          </a:p>
          <a:p>
            <a:pPr>
              <a:spcBef>
                <a:spcPct val="0"/>
              </a:spcBef>
            </a:pPr>
            <a:endParaRPr lang="fr-FR" altLang="de-DE" sz="1400" b="1" dirty="0" smtClean="0"/>
          </a:p>
          <a:p>
            <a:pPr>
              <a:spcBef>
                <a:spcPct val="0"/>
              </a:spcBef>
            </a:pPr>
            <a:endParaRPr lang="fr-FR" altLang="de-DE" sz="1400" b="1" dirty="0" smtClean="0"/>
          </a:p>
          <a:p>
            <a:pPr>
              <a:spcBef>
                <a:spcPct val="0"/>
              </a:spcBef>
            </a:pPr>
            <a:endParaRPr lang="fr-FR" altLang="de-DE" sz="1400" b="1" dirty="0" smtClean="0"/>
          </a:p>
          <a:p>
            <a:pPr>
              <a:spcBef>
                <a:spcPct val="0"/>
              </a:spcBef>
            </a:pPr>
            <a:endParaRPr lang="fr-FR" altLang="de-DE" sz="1400" b="1" dirty="0" smtClean="0"/>
          </a:p>
          <a:p>
            <a:pPr>
              <a:spcBef>
                <a:spcPct val="0"/>
              </a:spcBef>
            </a:pPr>
            <a:endParaRPr lang="fr-FR" altLang="de-DE" sz="1400" b="1" dirty="0" smtClean="0"/>
          </a:p>
          <a:p>
            <a:pPr>
              <a:spcBef>
                <a:spcPct val="0"/>
              </a:spcBef>
            </a:pPr>
            <a:endParaRPr lang="fr-FR" altLang="de-DE" sz="1400" b="1" dirty="0" smtClean="0"/>
          </a:p>
          <a:p>
            <a:pPr>
              <a:spcBef>
                <a:spcPct val="0"/>
              </a:spcBef>
            </a:pPr>
            <a:endParaRPr lang="fr-FR" altLang="de-DE" sz="1400" b="1" dirty="0" smtClean="0"/>
          </a:p>
          <a:p>
            <a:pPr>
              <a:spcBef>
                <a:spcPct val="0"/>
              </a:spcBef>
            </a:pPr>
            <a:endParaRPr lang="fr-FR" altLang="de-DE" sz="1400" b="1" dirty="0" smtClean="0"/>
          </a:p>
          <a:p>
            <a:pPr>
              <a:spcBef>
                <a:spcPct val="0"/>
              </a:spcBef>
            </a:pPr>
            <a:endParaRPr lang="fr-FR" altLang="de-DE" sz="1600" dirty="0" smtClean="0">
              <a:solidFill>
                <a:srgbClr val="000000"/>
              </a:solidFill>
            </a:endParaRPr>
          </a:p>
          <a:p>
            <a:endParaRPr lang="fr-FR" altLang="de-DE" sz="1400" dirty="0">
              <a:solidFill>
                <a:srgbClr val="000000"/>
              </a:solidFill>
            </a:endParaRPr>
          </a:p>
        </p:txBody>
      </p:sp>
      <p:sp>
        <p:nvSpPr>
          <p:cNvPr id="20486" name="Rectangle 6"/>
          <p:cNvSpPr>
            <a:spLocks noChangeArrowheads="1"/>
          </p:cNvSpPr>
          <p:nvPr/>
        </p:nvSpPr>
        <p:spPr bwMode="auto">
          <a:xfrm>
            <a:off x="8980267" y="4109479"/>
            <a:ext cx="163733" cy="35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fr-FR" altLang="de-DE" dirty="0">
              <a:latin typeface="Times" pitchFamily="18" charset="0"/>
            </a:endParaRPr>
          </a:p>
        </p:txBody>
      </p:sp>
      <p:graphicFrame>
        <p:nvGraphicFramePr>
          <p:cNvPr id="49560" name="Group 408"/>
          <p:cNvGraphicFramePr>
            <a:graphicFrameLocks noGrp="1"/>
          </p:cNvGraphicFramePr>
          <p:nvPr>
            <p:extLst>
              <p:ext uri="{D42A27DB-BD31-4B8C-83A1-F6EECF244321}">
                <p14:modId xmlns:p14="http://schemas.microsoft.com/office/powerpoint/2010/main" val="2240333835"/>
              </p:ext>
            </p:extLst>
          </p:nvPr>
        </p:nvGraphicFramePr>
        <p:xfrm>
          <a:off x="467544" y="985292"/>
          <a:ext cx="8381265" cy="3141603"/>
        </p:xfrm>
        <a:graphic>
          <a:graphicData uri="http://schemas.openxmlformats.org/drawingml/2006/table">
            <a:tbl>
              <a:tblPr/>
              <a:tblGrid>
                <a:gridCol w="1673453">
                  <a:extLst>
                    <a:ext uri="{9D8B030D-6E8A-4147-A177-3AD203B41FA5}">
                      <a16:colId xmlns:a16="http://schemas.microsoft.com/office/drawing/2014/main" val="20000"/>
                    </a:ext>
                  </a:extLst>
                </a:gridCol>
                <a:gridCol w="820152">
                  <a:extLst>
                    <a:ext uri="{9D8B030D-6E8A-4147-A177-3AD203B41FA5}">
                      <a16:colId xmlns:a16="http://schemas.microsoft.com/office/drawing/2014/main" val="20001"/>
                    </a:ext>
                  </a:extLst>
                </a:gridCol>
                <a:gridCol w="749164">
                  <a:extLst>
                    <a:ext uri="{9D8B030D-6E8A-4147-A177-3AD203B41FA5}">
                      <a16:colId xmlns:a16="http://schemas.microsoft.com/office/drawing/2014/main" val="20002"/>
                    </a:ext>
                  </a:extLst>
                </a:gridCol>
                <a:gridCol w="534560">
                  <a:extLst>
                    <a:ext uri="{9D8B030D-6E8A-4147-A177-3AD203B41FA5}">
                      <a16:colId xmlns:a16="http://schemas.microsoft.com/office/drawing/2014/main" val="20003"/>
                    </a:ext>
                  </a:extLst>
                </a:gridCol>
                <a:gridCol w="735838">
                  <a:extLst>
                    <a:ext uri="{9D8B030D-6E8A-4147-A177-3AD203B41FA5}">
                      <a16:colId xmlns:a16="http://schemas.microsoft.com/office/drawing/2014/main" val="20004"/>
                    </a:ext>
                  </a:extLst>
                </a:gridCol>
                <a:gridCol w="815425">
                  <a:extLst>
                    <a:ext uri="{9D8B030D-6E8A-4147-A177-3AD203B41FA5}">
                      <a16:colId xmlns:a16="http://schemas.microsoft.com/office/drawing/2014/main" val="20005"/>
                    </a:ext>
                  </a:extLst>
                </a:gridCol>
                <a:gridCol w="604432">
                  <a:extLst>
                    <a:ext uri="{9D8B030D-6E8A-4147-A177-3AD203B41FA5}">
                      <a16:colId xmlns:a16="http://schemas.microsoft.com/office/drawing/2014/main" val="20006"/>
                    </a:ext>
                  </a:extLst>
                </a:gridCol>
                <a:gridCol w="720049">
                  <a:extLst>
                    <a:ext uri="{9D8B030D-6E8A-4147-A177-3AD203B41FA5}">
                      <a16:colId xmlns:a16="http://schemas.microsoft.com/office/drawing/2014/main" val="20007"/>
                    </a:ext>
                  </a:extLst>
                </a:gridCol>
                <a:gridCol w="550350">
                  <a:extLst>
                    <a:ext uri="{9D8B030D-6E8A-4147-A177-3AD203B41FA5}">
                      <a16:colId xmlns:a16="http://schemas.microsoft.com/office/drawing/2014/main" val="20008"/>
                    </a:ext>
                  </a:extLst>
                </a:gridCol>
                <a:gridCol w="1177842">
                  <a:extLst>
                    <a:ext uri="{9D8B030D-6E8A-4147-A177-3AD203B41FA5}">
                      <a16:colId xmlns:a16="http://schemas.microsoft.com/office/drawing/2014/main" val="20009"/>
                    </a:ext>
                  </a:extLst>
                </a:gridCol>
              </a:tblGrid>
              <a:tr h="33541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endParaRPr kumimoji="0" lang="de-CH" sz="13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1</a:t>
                      </a:r>
                      <a:r>
                        <a:rPr kumimoji="0" lang="de-CH" sz="1700" b="1" i="0" u="none" strike="noStrike" cap="none" normalizeH="0" baseline="30000" dirty="0" smtClean="0">
                          <a:ln>
                            <a:noFill/>
                          </a:ln>
                          <a:solidFill>
                            <a:schemeClr val="tx1"/>
                          </a:solidFill>
                          <a:effectLst/>
                          <a:latin typeface="Arial" charset="0"/>
                        </a:rPr>
                        <a:t>ère</a:t>
                      </a:r>
                      <a:r>
                        <a:rPr kumimoji="0" lang="de-CH" sz="1700" b="1" i="0" u="none" strike="noStrike" cap="none" normalizeH="0" baseline="0" dirty="0" smtClean="0">
                          <a:ln>
                            <a:noFill/>
                          </a:ln>
                          <a:solidFill>
                            <a:schemeClr val="tx1"/>
                          </a:solidFill>
                          <a:effectLst/>
                          <a:latin typeface="Arial" charset="0"/>
                        </a:rPr>
                        <a:t> année</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2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CH"/>
                    </a:p>
                  </a:txBody>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2</a:t>
                      </a:r>
                      <a:r>
                        <a:rPr kumimoji="0" lang="de-CH" sz="1700" b="1" i="0" u="none" strike="noStrike" cap="none" normalizeH="0" baseline="30000" dirty="0" smtClean="0">
                          <a:ln>
                            <a:noFill/>
                          </a:ln>
                          <a:solidFill>
                            <a:schemeClr val="tx1"/>
                          </a:solidFill>
                          <a:effectLst/>
                          <a:latin typeface="Arial" charset="0"/>
                        </a:rPr>
                        <a:t>e</a:t>
                      </a:r>
                      <a:r>
                        <a:rPr kumimoji="0" lang="de-CH" sz="1700" b="1" i="0" u="none" strike="noStrike" cap="none" normalizeH="0" baseline="0" dirty="0" smtClean="0">
                          <a:ln>
                            <a:noFill/>
                          </a:ln>
                          <a:solidFill>
                            <a:schemeClr val="tx1"/>
                          </a:solidFill>
                          <a:effectLst/>
                          <a:latin typeface="Arial" charset="0"/>
                        </a:rPr>
                        <a:t> année</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2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CH"/>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3</a:t>
                      </a:r>
                      <a:r>
                        <a:rPr kumimoji="0" lang="de-CH" sz="1700" b="1" i="0" u="none" strike="noStrike" cap="none" normalizeH="0" baseline="30000" dirty="0" smtClean="0">
                          <a:ln>
                            <a:noFill/>
                          </a:ln>
                          <a:solidFill>
                            <a:schemeClr val="tx1"/>
                          </a:solidFill>
                          <a:effectLst/>
                          <a:latin typeface="Arial" charset="0"/>
                        </a:rPr>
                        <a:t>e</a:t>
                      </a:r>
                      <a:r>
                        <a:rPr kumimoji="0" lang="de-CH" sz="1700" b="1" i="0" u="none" strike="noStrike" cap="none" normalizeH="0" baseline="0" dirty="0" smtClean="0">
                          <a:ln>
                            <a:noFill/>
                          </a:ln>
                          <a:solidFill>
                            <a:schemeClr val="tx1"/>
                          </a:solidFill>
                          <a:effectLst/>
                          <a:latin typeface="Arial" charset="0"/>
                        </a:rPr>
                        <a:t> </a:t>
                      </a:r>
                      <a:r>
                        <a:rPr kumimoji="0" lang="de-CH" sz="1700" b="1" i="0" u="none" strike="noStrike" cap="none" normalizeH="0" baseline="0" dirty="0" err="1" smtClean="0">
                          <a:ln>
                            <a:noFill/>
                          </a:ln>
                          <a:solidFill>
                            <a:schemeClr val="tx1"/>
                          </a:solidFill>
                          <a:effectLst/>
                          <a:latin typeface="Arial" charset="0"/>
                        </a:rPr>
                        <a:t>année</a:t>
                      </a:r>
                      <a:endParaRPr kumimoji="0" lang="de-CH" sz="1700" b="1"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CH"/>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4</a:t>
                      </a:r>
                      <a:r>
                        <a:rPr kumimoji="0" lang="de-CH" sz="1700" b="1" i="0" u="none" strike="noStrike" cap="none" normalizeH="0" baseline="30000" smtClean="0">
                          <a:ln>
                            <a:noFill/>
                          </a:ln>
                          <a:solidFill>
                            <a:schemeClr val="tx1"/>
                          </a:solidFill>
                          <a:effectLst/>
                          <a:latin typeface="Arial" charset="0"/>
                        </a:rPr>
                        <a:t>e</a:t>
                      </a:r>
                      <a:r>
                        <a:rPr kumimoji="0" lang="de-CH" sz="1700" b="1" i="0" u="none" strike="noStrike" cap="none" normalizeH="0" baseline="0" smtClean="0">
                          <a:ln>
                            <a:noFill/>
                          </a:ln>
                          <a:solidFill>
                            <a:schemeClr val="tx1"/>
                          </a:solidFill>
                          <a:effectLst/>
                          <a:latin typeface="Arial" charset="0"/>
                        </a:rPr>
                        <a:t> année</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3351">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endParaRPr kumimoji="0" lang="de-CH" sz="1300" b="0" i="0" u="none" strike="noStrike" cap="none" normalizeH="0" baseline="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AMA</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MMA</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MA</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AMA</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MMA</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MA</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MMA</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MA</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MA</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333351">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Entreprise </a:t>
                      </a:r>
                      <a:r>
                        <a:rPr kumimoji="0" lang="de-CH" sz="1500" b="0" i="0" u="none" strike="noStrike" cap="none" normalizeH="0" baseline="0" smtClean="0">
                          <a:ln>
                            <a:noFill/>
                          </a:ln>
                          <a:solidFill>
                            <a:schemeClr val="tx1"/>
                          </a:solidFill>
                          <a:effectLst/>
                          <a:latin typeface="Arial" charset="0"/>
                        </a:rPr>
                        <a:t>jours</a:t>
                      </a:r>
                      <a:endParaRPr kumimoji="0" lang="fr-FR" sz="1700" b="0" i="0" u="none" strike="noStrike" cap="none" normalizeH="0" baseline="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3,5 </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3,5</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 </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3,5</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 </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3,5 </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 </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CP </a:t>
                      </a:r>
                      <a:r>
                        <a:rPr kumimoji="0" lang="de-CH" sz="1500" b="0" i="0" u="none" strike="noStrike" cap="none" normalizeH="0" baseline="0" dirty="0" smtClean="0">
                          <a:ln>
                            <a:noFill/>
                          </a:ln>
                          <a:solidFill>
                            <a:schemeClr val="tx1"/>
                          </a:solidFill>
                          <a:effectLst/>
                          <a:latin typeface="Arial" charset="0"/>
                        </a:rPr>
                        <a:t>Leçons</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360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360 </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3"/>
                  </a:ext>
                </a:extLst>
              </a:tr>
              <a:tr h="33019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ECG </a:t>
                      </a:r>
                      <a:r>
                        <a:rPr kumimoji="0" lang="de-CH" sz="1500" b="0" i="0" u="none" strike="noStrike" cap="none" normalizeH="0" baseline="0" smtClean="0">
                          <a:ln>
                            <a:noFill/>
                          </a:ln>
                          <a:solidFill>
                            <a:schemeClr val="tx1"/>
                          </a:solidFill>
                          <a:effectLst/>
                          <a:latin typeface="Arial" charset="0"/>
                        </a:rPr>
                        <a:t>Leçons</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361130">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Sport </a:t>
                      </a:r>
                      <a:r>
                        <a:rPr kumimoji="0" lang="de-CH" sz="1500" b="0" i="0" u="none" strike="noStrike" cap="none" normalizeH="0" baseline="0" smtClean="0">
                          <a:ln>
                            <a:noFill/>
                          </a:ln>
                          <a:solidFill>
                            <a:schemeClr val="tx1"/>
                          </a:solidFill>
                          <a:effectLst/>
                          <a:latin typeface="Arial" charset="0"/>
                        </a:rPr>
                        <a:t>Leçons</a:t>
                      </a:r>
                      <a:endParaRPr kumimoji="0" lang="fr-FR" sz="1700" b="0" i="0" u="none" strike="noStrike" cap="none" normalizeH="0" baseline="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60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CI (20 – 24)</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8</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CI (40 – 45)</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16</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CI (60 – 66)</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16</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16</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8"/>
                  </a:ext>
                </a:extLst>
              </a:tr>
            </a:tbl>
          </a:graphicData>
        </a:graphic>
      </p:graphicFrame>
      <p:sp>
        <p:nvSpPr>
          <p:cNvPr id="3" name="Textfeld 2"/>
          <p:cNvSpPr txBox="1"/>
          <p:nvPr/>
        </p:nvSpPr>
        <p:spPr>
          <a:xfrm>
            <a:off x="5292080" y="4635125"/>
            <a:ext cx="3292552" cy="646331"/>
          </a:xfrm>
          <a:prstGeom prst="rect">
            <a:avLst/>
          </a:prstGeom>
          <a:noFill/>
        </p:spPr>
        <p:txBody>
          <a:bodyPr wrap="square" rtlCol="0">
            <a:spAutoFit/>
          </a:bodyPr>
          <a:lstStyle/>
          <a:p>
            <a:r>
              <a:rPr lang="fr-FR" sz="1200" b="1" dirty="0" smtClean="0"/>
              <a:t>Légende</a:t>
            </a:r>
          </a:p>
          <a:p>
            <a:r>
              <a:rPr lang="fr-FR" sz="1200" dirty="0" smtClean="0"/>
              <a:t>CP : connaissances professionnelles</a:t>
            </a:r>
          </a:p>
          <a:p>
            <a:r>
              <a:rPr lang="fr-FR" sz="1200" dirty="0" smtClean="0"/>
              <a:t>ECG : enseignement de culture générale</a:t>
            </a:r>
          </a:p>
        </p:txBody>
      </p:sp>
    </p:spTree>
    <p:extLst>
      <p:ext uri="{BB962C8B-B14F-4D97-AF65-F5344CB8AC3E}">
        <p14:creationId xmlns:p14="http://schemas.microsoft.com/office/powerpoint/2010/main" val="1739300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txBox="1">
            <a:spLocks noGrp="1"/>
          </p:cNvSpPr>
          <p:nvPr/>
        </p:nvSpPr>
        <p:spPr bwMode="auto">
          <a:xfrm>
            <a:off x="7502769" y="5397500"/>
            <a:ext cx="1430215" cy="381000"/>
          </a:xfrm>
          <a:prstGeom prst="rect">
            <a:avLst/>
          </a:prstGeom>
          <a:noFill/>
          <a:ln>
            <a:miter lim="800000"/>
            <a:headEnd/>
            <a:tailEnd/>
          </a:ln>
        </p:spPr>
        <p:txBody>
          <a:bodyPr lIns="81043" tIns="40522" rIns="81043" bIns="40522"/>
          <a:lstStyle/>
          <a:p>
            <a:pPr algn="l">
              <a:defRPr/>
            </a:pPr>
            <a:fld id="{10754EA1-EA21-4A69-A8B9-092963594462}" type="datetime4">
              <a:rPr lang="fr-FR" sz="700" smtClean="0">
                <a:latin typeface="+mn-lt"/>
              </a:rPr>
              <a:pPr algn="l">
                <a:defRPr/>
              </a:pPr>
              <a:t>30 octobre 2017</a:t>
            </a:fld>
            <a:endParaRPr lang="fr-FR" sz="700" dirty="0">
              <a:latin typeface="+mn-lt"/>
            </a:endParaRPr>
          </a:p>
        </p:txBody>
      </p:sp>
      <p:sp>
        <p:nvSpPr>
          <p:cNvPr id="5" name="Foliennummernplatzhalter 4"/>
          <p:cNvSpPr txBox="1">
            <a:spLocks noGrp="1"/>
          </p:cNvSpPr>
          <p:nvPr/>
        </p:nvSpPr>
        <p:spPr bwMode="auto">
          <a:xfrm>
            <a:off x="8159261" y="5397500"/>
            <a:ext cx="703385" cy="381000"/>
          </a:xfrm>
          <a:prstGeom prst="rect">
            <a:avLst/>
          </a:prstGeom>
          <a:noFill/>
          <a:ln>
            <a:miter lim="800000"/>
            <a:headEnd/>
            <a:tailEnd/>
          </a:ln>
        </p:spPr>
        <p:txBody>
          <a:bodyPr lIns="81043" tIns="40522" rIns="81043" bIns="40522"/>
          <a:lstStyle/>
          <a:p>
            <a:pPr>
              <a:defRPr/>
            </a:pPr>
            <a:r>
              <a:rPr lang="fr-FR" sz="700" dirty="0" smtClean="0">
                <a:latin typeface="+mn-lt"/>
              </a:rPr>
              <a:t>/ </a:t>
            </a:r>
            <a:fld id="{96B2D190-92A0-4F09-BCBE-05437633A7AC}" type="slidenum">
              <a:rPr lang="fr-FR" sz="700" smtClean="0">
                <a:latin typeface="+mn-lt"/>
              </a:rPr>
              <a:pPr>
                <a:defRPr/>
              </a:pPr>
              <a:t>21</a:t>
            </a:fld>
            <a:endParaRPr lang="fr-FR" sz="700" dirty="0">
              <a:latin typeface="+mn-lt"/>
            </a:endParaRPr>
          </a:p>
        </p:txBody>
      </p:sp>
      <p:sp>
        <p:nvSpPr>
          <p:cNvPr id="20484" name="Rectangle 2"/>
          <p:cNvSpPr>
            <a:spLocks noChangeArrowheads="1"/>
          </p:cNvSpPr>
          <p:nvPr/>
        </p:nvSpPr>
        <p:spPr bwMode="auto">
          <a:xfrm>
            <a:off x="527538" y="403489"/>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fr-FR" altLang="de-DE" b="1" dirty="0" smtClean="0">
                <a:solidFill>
                  <a:srgbClr val="FE0000"/>
                </a:solidFill>
              </a:rPr>
              <a:t>Ecole professionnelle spécialisée (EPS) et cours interentreprises (CI) </a:t>
            </a:r>
            <a:r>
              <a:rPr lang="fr-FR" altLang="de-DE" b="1" dirty="0" smtClean="0"/>
              <a:t>Nouveau de l’été 2018</a:t>
            </a:r>
            <a:endParaRPr lang="fr-FR" altLang="de-DE" b="1" dirty="0"/>
          </a:p>
        </p:txBody>
      </p:sp>
      <p:sp>
        <p:nvSpPr>
          <p:cNvPr id="20485" name="Rectangle 3"/>
          <p:cNvSpPr>
            <a:spLocks noChangeArrowheads="1"/>
          </p:cNvSpPr>
          <p:nvPr/>
        </p:nvSpPr>
        <p:spPr bwMode="auto">
          <a:xfrm>
            <a:off x="703385" y="1477698"/>
            <a:ext cx="8088923" cy="348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fr-FR" altLang="de-DE" sz="1600" b="1" dirty="0" smtClean="0"/>
          </a:p>
          <a:p>
            <a:pPr>
              <a:spcBef>
                <a:spcPct val="0"/>
              </a:spcBef>
            </a:pPr>
            <a:endParaRPr lang="fr-FR" altLang="de-DE" sz="1400" b="1" dirty="0" smtClean="0"/>
          </a:p>
          <a:p>
            <a:pPr>
              <a:spcBef>
                <a:spcPct val="0"/>
              </a:spcBef>
            </a:pPr>
            <a:endParaRPr lang="fr-FR" altLang="de-DE" sz="1400" b="1" dirty="0" smtClean="0"/>
          </a:p>
          <a:p>
            <a:pPr>
              <a:spcBef>
                <a:spcPct val="0"/>
              </a:spcBef>
            </a:pPr>
            <a:endParaRPr lang="fr-FR" altLang="de-DE" sz="1400" b="1" dirty="0" smtClean="0"/>
          </a:p>
          <a:p>
            <a:pPr>
              <a:spcBef>
                <a:spcPct val="0"/>
              </a:spcBef>
            </a:pPr>
            <a:endParaRPr lang="fr-FR" altLang="de-DE" sz="1400" b="1" dirty="0" smtClean="0"/>
          </a:p>
          <a:p>
            <a:pPr>
              <a:spcBef>
                <a:spcPct val="0"/>
              </a:spcBef>
            </a:pPr>
            <a:endParaRPr lang="fr-FR" altLang="de-DE" sz="1400" b="1" dirty="0" smtClean="0"/>
          </a:p>
          <a:p>
            <a:pPr>
              <a:spcBef>
                <a:spcPct val="0"/>
              </a:spcBef>
            </a:pPr>
            <a:endParaRPr lang="fr-FR" altLang="de-DE" sz="1400" b="1" dirty="0" smtClean="0"/>
          </a:p>
          <a:p>
            <a:pPr>
              <a:spcBef>
                <a:spcPct val="0"/>
              </a:spcBef>
            </a:pPr>
            <a:endParaRPr lang="fr-FR" altLang="de-DE" sz="1400" b="1" dirty="0" smtClean="0"/>
          </a:p>
          <a:p>
            <a:pPr>
              <a:spcBef>
                <a:spcPct val="0"/>
              </a:spcBef>
            </a:pPr>
            <a:endParaRPr lang="fr-FR" altLang="de-DE" sz="1400" b="1" dirty="0" smtClean="0"/>
          </a:p>
          <a:p>
            <a:pPr>
              <a:spcBef>
                <a:spcPct val="0"/>
              </a:spcBef>
            </a:pPr>
            <a:endParaRPr lang="fr-FR" altLang="de-DE" sz="1400" b="1" dirty="0" smtClean="0"/>
          </a:p>
          <a:p>
            <a:pPr>
              <a:spcBef>
                <a:spcPct val="0"/>
              </a:spcBef>
            </a:pPr>
            <a:endParaRPr lang="fr-FR" altLang="de-DE" sz="1400" b="1" dirty="0" smtClean="0"/>
          </a:p>
          <a:p>
            <a:pPr>
              <a:spcBef>
                <a:spcPct val="0"/>
              </a:spcBef>
            </a:pPr>
            <a:endParaRPr lang="fr-FR" altLang="de-DE" sz="1400" b="1" dirty="0" smtClean="0"/>
          </a:p>
          <a:p>
            <a:pPr>
              <a:spcBef>
                <a:spcPct val="0"/>
              </a:spcBef>
            </a:pPr>
            <a:endParaRPr lang="fr-FR" altLang="de-DE" sz="1600" dirty="0" smtClean="0">
              <a:solidFill>
                <a:srgbClr val="000000"/>
              </a:solidFill>
            </a:endParaRPr>
          </a:p>
          <a:p>
            <a:endParaRPr lang="fr-FR" altLang="de-DE" sz="1400" dirty="0">
              <a:solidFill>
                <a:srgbClr val="000000"/>
              </a:solidFill>
            </a:endParaRPr>
          </a:p>
        </p:txBody>
      </p:sp>
      <p:sp>
        <p:nvSpPr>
          <p:cNvPr id="20486" name="Rectangle 6"/>
          <p:cNvSpPr>
            <a:spLocks noChangeArrowheads="1"/>
          </p:cNvSpPr>
          <p:nvPr/>
        </p:nvSpPr>
        <p:spPr bwMode="auto">
          <a:xfrm>
            <a:off x="8980267" y="4109479"/>
            <a:ext cx="163733" cy="35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fr-FR" altLang="de-DE" dirty="0">
              <a:latin typeface="Times" pitchFamily="18" charset="0"/>
            </a:endParaRPr>
          </a:p>
        </p:txBody>
      </p:sp>
      <p:graphicFrame>
        <p:nvGraphicFramePr>
          <p:cNvPr id="49560" name="Group 408"/>
          <p:cNvGraphicFramePr>
            <a:graphicFrameLocks noGrp="1"/>
          </p:cNvGraphicFramePr>
          <p:nvPr>
            <p:extLst>
              <p:ext uri="{D42A27DB-BD31-4B8C-83A1-F6EECF244321}">
                <p14:modId xmlns:p14="http://schemas.microsoft.com/office/powerpoint/2010/main" val="1586367416"/>
              </p:ext>
            </p:extLst>
          </p:nvPr>
        </p:nvGraphicFramePr>
        <p:xfrm>
          <a:off x="467544" y="985292"/>
          <a:ext cx="8381265" cy="3141603"/>
        </p:xfrm>
        <a:graphic>
          <a:graphicData uri="http://schemas.openxmlformats.org/drawingml/2006/table">
            <a:tbl>
              <a:tblPr/>
              <a:tblGrid>
                <a:gridCol w="1673453">
                  <a:extLst>
                    <a:ext uri="{9D8B030D-6E8A-4147-A177-3AD203B41FA5}">
                      <a16:colId xmlns:a16="http://schemas.microsoft.com/office/drawing/2014/main" val="20000"/>
                    </a:ext>
                  </a:extLst>
                </a:gridCol>
                <a:gridCol w="820152">
                  <a:extLst>
                    <a:ext uri="{9D8B030D-6E8A-4147-A177-3AD203B41FA5}">
                      <a16:colId xmlns:a16="http://schemas.microsoft.com/office/drawing/2014/main" val="20001"/>
                    </a:ext>
                  </a:extLst>
                </a:gridCol>
                <a:gridCol w="749164">
                  <a:extLst>
                    <a:ext uri="{9D8B030D-6E8A-4147-A177-3AD203B41FA5}">
                      <a16:colId xmlns:a16="http://schemas.microsoft.com/office/drawing/2014/main" val="20002"/>
                    </a:ext>
                  </a:extLst>
                </a:gridCol>
                <a:gridCol w="534560">
                  <a:extLst>
                    <a:ext uri="{9D8B030D-6E8A-4147-A177-3AD203B41FA5}">
                      <a16:colId xmlns:a16="http://schemas.microsoft.com/office/drawing/2014/main" val="20003"/>
                    </a:ext>
                  </a:extLst>
                </a:gridCol>
                <a:gridCol w="735838">
                  <a:extLst>
                    <a:ext uri="{9D8B030D-6E8A-4147-A177-3AD203B41FA5}">
                      <a16:colId xmlns:a16="http://schemas.microsoft.com/office/drawing/2014/main" val="20004"/>
                    </a:ext>
                  </a:extLst>
                </a:gridCol>
                <a:gridCol w="815425">
                  <a:extLst>
                    <a:ext uri="{9D8B030D-6E8A-4147-A177-3AD203B41FA5}">
                      <a16:colId xmlns:a16="http://schemas.microsoft.com/office/drawing/2014/main" val="20005"/>
                    </a:ext>
                  </a:extLst>
                </a:gridCol>
                <a:gridCol w="604432">
                  <a:extLst>
                    <a:ext uri="{9D8B030D-6E8A-4147-A177-3AD203B41FA5}">
                      <a16:colId xmlns:a16="http://schemas.microsoft.com/office/drawing/2014/main" val="20006"/>
                    </a:ext>
                  </a:extLst>
                </a:gridCol>
                <a:gridCol w="720049">
                  <a:extLst>
                    <a:ext uri="{9D8B030D-6E8A-4147-A177-3AD203B41FA5}">
                      <a16:colId xmlns:a16="http://schemas.microsoft.com/office/drawing/2014/main" val="20007"/>
                    </a:ext>
                  </a:extLst>
                </a:gridCol>
                <a:gridCol w="550350">
                  <a:extLst>
                    <a:ext uri="{9D8B030D-6E8A-4147-A177-3AD203B41FA5}">
                      <a16:colId xmlns:a16="http://schemas.microsoft.com/office/drawing/2014/main" val="20008"/>
                    </a:ext>
                  </a:extLst>
                </a:gridCol>
                <a:gridCol w="1177842">
                  <a:extLst>
                    <a:ext uri="{9D8B030D-6E8A-4147-A177-3AD203B41FA5}">
                      <a16:colId xmlns:a16="http://schemas.microsoft.com/office/drawing/2014/main" val="20009"/>
                    </a:ext>
                  </a:extLst>
                </a:gridCol>
              </a:tblGrid>
              <a:tr h="33541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endParaRPr kumimoji="0" lang="de-CH" sz="13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1</a:t>
                      </a:r>
                      <a:r>
                        <a:rPr kumimoji="0" lang="de-CH" sz="1700" b="1" i="0" u="none" strike="noStrike" cap="none" normalizeH="0" baseline="30000" dirty="0" smtClean="0">
                          <a:ln>
                            <a:noFill/>
                          </a:ln>
                          <a:solidFill>
                            <a:schemeClr val="tx1"/>
                          </a:solidFill>
                          <a:effectLst/>
                          <a:latin typeface="Arial" charset="0"/>
                        </a:rPr>
                        <a:t>ère</a:t>
                      </a:r>
                      <a:r>
                        <a:rPr kumimoji="0" lang="de-CH" sz="1700" b="1" i="0" u="none" strike="noStrike" cap="none" normalizeH="0" baseline="0" dirty="0" smtClean="0">
                          <a:ln>
                            <a:noFill/>
                          </a:ln>
                          <a:solidFill>
                            <a:schemeClr val="tx1"/>
                          </a:solidFill>
                          <a:effectLst/>
                          <a:latin typeface="Arial" charset="0"/>
                        </a:rPr>
                        <a:t> année</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2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CH"/>
                    </a:p>
                  </a:txBody>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2</a:t>
                      </a:r>
                      <a:r>
                        <a:rPr kumimoji="0" lang="de-CH" sz="1700" b="1" i="0" u="none" strike="noStrike" cap="none" normalizeH="0" baseline="30000" dirty="0" smtClean="0">
                          <a:ln>
                            <a:noFill/>
                          </a:ln>
                          <a:solidFill>
                            <a:schemeClr val="tx1"/>
                          </a:solidFill>
                          <a:effectLst/>
                          <a:latin typeface="Arial" charset="0"/>
                        </a:rPr>
                        <a:t>e</a:t>
                      </a:r>
                      <a:r>
                        <a:rPr kumimoji="0" lang="de-CH" sz="1700" b="1" i="0" u="none" strike="noStrike" cap="none" normalizeH="0" baseline="0" dirty="0" smtClean="0">
                          <a:ln>
                            <a:noFill/>
                          </a:ln>
                          <a:solidFill>
                            <a:schemeClr val="tx1"/>
                          </a:solidFill>
                          <a:effectLst/>
                          <a:latin typeface="Arial" charset="0"/>
                        </a:rPr>
                        <a:t> année</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2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CH"/>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3</a:t>
                      </a:r>
                      <a:r>
                        <a:rPr kumimoji="0" lang="de-CH" sz="1700" b="1" i="0" u="none" strike="noStrike" cap="none" normalizeH="0" baseline="30000" dirty="0" smtClean="0">
                          <a:ln>
                            <a:noFill/>
                          </a:ln>
                          <a:solidFill>
                            <a:schemeClr val="tx1"/>
                          </a:solidFill>
                          <a:effectLst/>
                          <a:latin typeface="Arial" charset="0"/>
                        </a:rPr>
                        <a:t>e</a:t>
                      </a:r>
                      <a:r>
                        <a:rPr kumimoji="0" lang="de-CH" sz="1700" b="1" i="0" u="none" strike="noStrike" cap="none" normalizeH="0" baseline="0" dirty="0" smtClean="0">
                          <a:ln>
                            <a:noFill/>
                          </a:ln>
                          <a:solidFill>
                            <a:schemeClr val="tx1"/>
                          </a:solidFill>
                          <a:effectLst/>
                          <a:latin typeface="Arial" charset="0"/>
                        </a:rPr>
                        <a:t> </a:t>
                      </a:r>
                      <a:r>
                        <a:rPr kumimoji="0" lang="de-CH" sz="1700" b="1" i="0" u="none" strike="noStrike" cap="none" normalizeH="0" baseline="0" dirty="0" err="1" smtClean="0">
                          <a:ln>
                            <a:noFill/>
                          </a:ln>
                          <a:solidFill>
                            <a:schemeClr val="tx1"/>
                          </a:solidFill>
                          <a:effectLst/>
                          <a:latin typeface="Arial" charset="0"/>
                        </a:rPr>
                        <a:t>année</a:t>
                      </a:r>
                      <a:endParaRPr kumimoji="0" lang="de-CH" sz="1700" b="1"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CH"/>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4</a:t>
                      </a:r>
                      <a:r>
                        <a:rPr kumimoji="0" lang="de-CH" sz="1700" b="1" i="0" u="none" strike="noStrike" cap="none" normalizeH="0" baseline="30000" smtClean="0">
                          <a:ln>
                            <a:noFill/>
                          </a:ln>
                          <a:solidFill>
                            <a:schemeClr val="tx1"/>
                          </a:solidFill>
                          <a:effectLst/>
                          <a:latin typeface="Arial" charset="0"/>
                        </a:rPr>
                        <a:t>e</a:t>
                      </a:r>
                      <a:r>
                        <a:rPr kumimoji="0" lang="de-CH" sz="1700" b="1" i="0" u="none" strike="noStrike" cap="none" normalizeH="0" baseline="0" smtClean="0">
                          <a:ln>
                            <a:noFill/>
                          </a:ln>
                          <a:solidFill>
                            <a:schemeClr val="tx1"/>
                          </a:solidFill>
                          <a:effectLst/>
                          <a:latin typeface="Arial" charset="0"/>
                        </a:rPr>
                        <a:t> année</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3351">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endParaRPr kumimoji="0" lang="de-CH" sz="1300" b="0" i="0" u="none" strike="noStrike" cap="none" normalizeH="0" baseline="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AMA</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MMA</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MA</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AMA</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MMA</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MA</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MMA</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MA</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MA</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333351">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Entreprise </a:t>
                      </a:r>
                      <a:r>
                        <a:rPr kumimoji="0" lang="de-CH" sz="1500" b="0" i="0" u="none" strike="noStrike" cap="none" normalizeH="0" baseline="0" smtClean="0">
                          <a:ln>
                            <a:noFill/>
                          </a:ln>
                          <a:solidFill>
                            <a:schemeClr val="tx1"/>
                          </a:solidFill>
                          <a:effectLst/>
                          <a:latin typeface="Arial" charset="0"/>
                        </a:rPr>
                        <a:t>jours</a:t>
                      </a:r>
                      <a:endParaRPr kumimoji="0" lang="fr-FR" sz="1700" b="0" i="0" u="none" strike="noStrike" cap="none" normalizeH="0" baseline="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 </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a:t>
                      </a: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3.5 </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3,5</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 </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3,5 </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 </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CP </a:t>
                      </a:r>
                      <a:r>
                        <a:rPr kumimoji="0" lang="de-CH" sz="1500" b="0" i="0" u="none" strike="noStrike" cap="none" normalizeH="0" baseline="0" dirty="0" smtClean="0">
                          <a:ln>
                            <a:noFill/>
                          </a:ln>
                          <a:solidFill>
                            <a:schemeClr val="tx1"/>
                          </a:solidFill>
                          <a:effectLst/>
                          <a:latin typeface="Arial" charset="0"/>
                        </a:rPr>
                        <a:t>Leçons</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 </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360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360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3"/>
                  </a:ext>
                </a:extLst>
              </a:tr>
              <a:tr h="33019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ECG </a:t>
                      </a:r>
                      <a:r>
                        <a:rPr kumimoji="0" lang="de-CH" sz="1500" b="0" i="0" u="none" strike="noStrike" cap="none" normalizeH="0" baseline="0" smtClean="0">
                          <a:ln>
                            <a:noFill/>
                          </a:ln>
                          <a:solidFill>
                            <a:schemeClr val="tx1"/>
                          </a:solidFill>
                          <a:effectLst/>
                          <a:latin typeface="Arial" charset="0"/>
                        </a:rPr>
                        <a:t>Leçons</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361130">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Sport </a:t>
                      </a:r>
                      <a:r>
                        <a:rPr kumimoji="0" lang="de-CH" sz="1500" b="0" i="0" u="none" strike="noStrike" cap="none" normalizeH="0" baseline="0" smtClean="0">
                          <a:ln>
                            <a:noFill/>
                          </a:ln>
                          <a:solidFill>
                            <a:schemeClr val="tx1"/>
                          </a:solidFill>
                          <a:effectLst/>
                          <a:latin typeface="Arial" charset="0"/>
                        </a:rPr>
                        <a:t>Leçons</a:t>
                      </a:r>
                      <a:endParaRPr kumimoji="0" lang="fr-FR" sz="1700" b="0" i="0" u="none" strike="noStrike" cap="none" normalizeH="0" baseline="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CI (20 – 24)</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8</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CI (40 – 45)</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16</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CI (60 – 66)</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16</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8"/>
                  </a:ext>
                </a:extLst>
              </a:tr>
            </a:tbl>
          </a:graphicData>
        </a:graphic>
      </p:graphicFrame>
      <p:sp>
        <p:nvSpPr>
          <p:cNvPr id="3" name="Textfeld 2"/>
          <p:cNvSpPr txBox="1"/>
          <p:nvPr/>
        </p:nvSpPr>
        <p:spPr>
          <a:xfrm>
            <a:off x="5292080" y="4635125"/>
            <a:ext cx="3292552" cy="646331"/>
          </a:xfrm>
          <a:prstGeom prst="rect">
            <a:avLst/>
          </a:prstGeom>
          <a:noFill/>
        </p:spPr>
        <p:txBody>
          <a:bodyPr wrap="square" rtlCol="0">
            <a:spAutoFit/>
          </a:bodyPr>
          <a:lstStyle/>
          <a:p>
            <a:r>
              <a:rPr lang="fr-FR" sz="1200" b="1" dirty="0" smtClean="0"/>
              <a:t>Légende</a:t>
            </a:r>
          </a:p>
          <a:p>
            <a:r>
              <a:rPr lang="fr-FR" sz="1200" dirty="0" smtClean="0"/>
              <a:t>CP : connaissances professionnelles</a:t>
            </a:r>
          </a:p>
          <a:p>
            <a:r>
              <a:rPr lang="fr-FR" sz="1200" dirty="0" smtClean="0"/>
              <a:t>ECG : enseignement de culture générale</a:t>
            </a:r>
          </a:p>
        </p:txBody>
      </p:sp>
    </p:spTree>
    <p:extLst>
      <p:ext uri="{BB962C8B-B14F-4D97-AF65-F5344CB8AC3E}">
        <p14:creationId xmlns:p14="http://schemas.microsoft.com/office/powerpoint/2010/main" val="4268390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sz="half" idx="1"/>
          </p:nvPr>
        </p:nvSpPr>
        <p:spPr>
          <a:xfrm>
            <a:off x="281354" y="277813"/>
            <a:ext cx="8862646" cy="825500"/>
          </a:xfrm>
          <a:noFill/>
        </p:spPr>
        <p:txBody>
          <a:bodyPr/>
          <a:lstStyle/>
          <a:p>
            <a:pPr marL="419286" lvl="1" indent="2814">
              <a:lnSpc>
                <a:spcPct val="80000"/>
              </a:lnSpc>
            </a:pPr>
            <a:endParaRPr lang="fr-FR" altLang="de-DE" sz="1800" dirty="0" smtClean="0">
              <a:solidFill>
                <a:srgbClr val="FF0000"/>
              </a:solidFill>
              <a:sym typeface="Webdings" pitchFamily="18" charset="2"/>
            </a:endParaRPr>
          </a:p>
          <a:p>
            <a:pPr marL="419286" lvl="1" indent="0">
              <a:lnSpc>
                <a:spcPct val="80000"/>
              </a:lnSpc>
              <a:buNone/>
            </a:pPr>
            <a:r>
              <a:rPr lang="fr-FR" altLang="de-DE" sz="1800" b="1" dirty="0" smtClean="0">
                <a:solidFill>
                  <a:srgbClr val="FF0000"/>
                </a:solidFill>
                <a:sym typeface="Webdings" pitchFamily="18" charset="2"/>
              </a:rPr>
              <a:t>Perméabilité et formation complémentaire</a:t>
            </a:r>
          </a:p>
          <a:p>
            <a:pPr marL="419286" lvl="1" indent="2814">
              <a:lnSpc>
                <a:spcPct val="120000"/>
              </a:lnSpc>
            </a:pPr>
            <a:endParaRPr lang="fr-FR" altLang="de-DE" sz="1800" b="1" dirty="0">
              <a:solidFill>
                <a:srgbClr val="FF0000"/>
              </a:solidFill>
              <a:sym typeface="Webdings" pitchFamily="18" charset="2"/>
            </a:endParaRPr>
          </a:p>
        </p:txBody>
      </p:sp>
      <p:sp>
        <p:nvSpPr>
          <p:cNvPr id="975875" name="AutoShape 3"/>
          <p:cNvSpPr>
            <a:spLocks noChangeArrowheads="1"/>
          </p:cNvSpPr>
          <p:nvPr/>
        </p:nvSpPr>
        <p:spPr bwMode="auto">
          <a:xfrm rot="-5400000">
            <a:off x="6007881" y="2890509"/>
            <a:ext cx="1579570" cy="301869"/>
          </a:xfrm>
          <a:prstGeom prst="roundRect">
            <a:avLst>
              <a:gd name="adj" fmla="val 16667"/>
            </a:avLst>
          </a:prstGeom>
          <a:solidFill>
            <a:srgbClr val="339933"/>
          </a:solidFill>
          <a:ln w="9525">
            <a:solidFill>
              <a:schemeClr val="tx1"/>
            </a:solidFill>
            <a:round/>
            <a:headEnd/>
            <a:tailEnd/>
          </a:ln>
          <a:effectLst>
            <a:outerShdw dist="53882" dir="2700000" algn="ctr" rotWithShape="0">
              <a:schemeClr val="bg2">
                <a:alpha val="50000"/>
              </a:schemeClr>
            </a:outerShdw>
          </a:effectLst>
        </p:spPr>
        <p:txBody>
          <a:bodyPr wrap="none" lIns="81043" tIns="40522" rIns="81043" bIns="40522"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r>
              <a:rPr lang="fr-FR" altLang="de-DE" sz="1400" dirty="0" smtClean="0">
                <a:solidFill>
                  <a:srgbClr val="FFFFFF"/>
                </a:solidFill>
              </a:rPr>
              <a:t>Matière facultative</a:t>
            </a:r>
            <a:endParaRPr lang="fr-FR" altLang="de-DE" sz="1400" dirty="0">
              <a:solidFill>
                <a:srgbClr val="FFFFFF"/>
              </a:solidFill>
            </a:endParaRPr>
          </a:p>
        </p:txBody>
      </p:sp>
      <p:grpSp>
        <p:nvGrpSpPr>
          <p:cNvPr id="975876" name="Group 4"/>
          <p:cNvGrpSpPr>
            <a:grpSpLocks/>
          </p:cNvGrpSpPr>
          <p:nvPr/>
        </p:nvGrpSpPr>
        <p:grpSpPr bwMode="auto">
          <a:xfrm>
            <a:off x="1331640" y="2251659"/>
            <a:ext cx="2267634" cy="2724493"/>
            <a:chOff x="1044" y="1806"/>
            <a:chExt cx="1392" cy="1802"/>
          </a:xfrm>
        </p:grpSpPr>
        <p:grpSp>
          <p:nvGrpSpPr>
            <p:cNvPr id="21521" name="Group 5"/>
            <p:cNvGrpSpPr>
              <a:grpSpLocks/>
            </p:cNvGrpSpPr>
            <p:nvPr/>
          </p:nvGrpSpPr>
          <p:grpSpPr bwMode="auto">
            <a:xfrm>
              <a:off x="1152" y="2181"/>
              <a:ext cx="960" cy="690"/>
              <a:chOff x="1152" y="2181"/>
              <a:chExt cx="960" cy="690"/>
            </a:xfrm>
          </p:grpSpPr>
          <p:sp>
            <p:nvSpPr>
              <p:cNvPr id="21524" name="AutoShape 6"/>
              <p:cNvSpPr>
                <a:spLocks noChangeArrowheads="1"/>
              </p:cNvSpPr>
              <p:nvPr/>
            </p:nvSpPr>
            <p:spPr bwMode="auto">
              <a:xfrm>
                <a:off x="1152" y="2535"/>
                <a:ext cx="960" cy="336"/>
              </a:xfrm>
              <a:prstGeom prst="roundRect">
                <a:avLst>
                  <a:gd name="adj" fmla="val 16667"/>
                </a:avLst>
              </a:prstGeom>
              <a:solidFill>
                <a:srgbClr val="339933"/>
              </a:solidFill>
              <a:ln w="9525">
                <a:solidFill>
                  <a:schemeClr val="tx1"/>
                </a:solidFill>
                <a:round/>
                <a:headEnd/>
                <a:tailEnd/>
              </a:ln>
              <a:effectLst>
                <a:outerShdw dist="45791" dir="202140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fr-FR" altLang="de-DE" sz="1600" dirty="0"/>
              </a:p>
              <a:p>
                <a:pPr algn="ctr">
                  <a:spcBef>
                    <a:spcPct val="0"/>
                  </a:spcBef>
                </a:pPr>
                <a:r>
                  <a:rPr lang="de-CH" altLang="de-DE" sz="1400" dirty="0" smtClean="0">
                    <a:solidFill>
                      <a:srgbClr val="FFFFFF"/>
                    </a:solidFill>
                  </a:rPr>
                  <a:t>1</a:t>
                </a:r>
                <a:r>
                  <a:rPr lang="de-CH" altLang="de-DE" sz="1400" baseline="30000" dirty="0" smtClean="0">
                    <a:solidFill>
                      <a:srgbClr val="FFFFFF"/>
                    </a:solidFill>
                  </a:rPr>
                  <a:t>ère</a:t>
                </a:r>
                <a:r>
                  <a:rPr dirty="0" smtClean="0"/>
                  <a:t> </a:t>
                </a:r>
                <a:r>
                  <a:rPr lang="de-CH" altLang="de-DE" sz="1400" dirty="0" err="1">
                    <a:solidFill>
                      <a:srgbClr val="FFFFFF"/>
                    </a:solidFill>
                  </a:rPr>
                  <a:t>année</a:t>
                </a:r>
                <a:r>
                  <a:rPr lang="de-CH" altLang="de-DE" sz="1400" dirty="0">
                    <a:solidFill>
                      <a:srgbClr val="FFFFFF"/>
                    </a:solidFill>
                  </a:rPr>
                  <a:t> </a:t>
                </a:r>
                <a:r>
                  <a:rPr lang="de-CH" altLang="de-DE" sz="1400" dirty="0" smtClean="0">
                    <a:solidFill>
                      <a:srgbClr val="FFFFFF"/>
                    </a:solidFill>
                  </a:rPr>
                  <a:t/>
                </a:r>
                <a:br>
                  <a:rPr lang="de-CH" altLang="de-DE" sz="1400" dirty="0" smtClean="0">
                    <a:solidFill>
                      <a:srgbClr val="FFFFFF"/>
                    </a:solidFill>
                  </a:rPr>
                </a:br>
                <a:r>
                  <a:rPr lang="de-CH" altLang="de-DE" sz="1400" dirty="0" smtClean="0">
                    <a:solidFill>
                      <a:srgbClr val="FFFFFF"/>
                    </a:solidFill>
                  </a:rPr>
                  <a:t>de </a:t>
                </a:r>
                <a:r>
                  <a:rPr lang="de-CH" altLang="de-DE" sz="1400" dirty="0" err="1">
                    <a:solidFill>
                      <a:srgbClr val="FFFFFF"/>
                    </a:solidFill>
                  </a:rPr>
                  <a:t>formation</a:t>
                </a:r>
                <a:endParaRPr lang="de-CH" altLang="de-DE" sz="1400" dirty="0">
                  <a:solidFill>
                    <a:srgbClr val="FFFFFF"/>
                  </a:solidFill>
                </a:endParaRPr>
              </a:p>
              <a:p>
                <a:pPr algn="ctr">
                  <a:lnSpc>
                    <a:spcPct val="70000"/>
                  </a:lnSpc>
                  <a:spcBef>
                    <a:spcPct val="0"/>
                  </a:spcBef>
                </a:pPr>
                <a:endParaRPr lang="fr-FR" altLang="de-DE" sz="1400" dirty="0">
                  <a:solidFill>
                    <a:srgbClr val="FFFFFF"/>
                  </a:solidFill>
                </a:endParaRPr>
              </a:p>
              <a:p>
                <a:pPr algn="ctr">
                  <a:spcBef>
                    <a:spcPct val="0"/>
                  </a:spcBef>
                </a:pPr>
                <a:endParaRPr lang="fr-FR" altLang="de-DE" sz="1600" dirty="0">
                  <a:solidFill>
                    <a:srgbClr val="FFFFFF"/>
                  </a:solidFill>
                </a:endParaRPr>
              </a:p>
            </p:txBody>
          </p:sp>
          <p:sp>
            <p:nvSpPr>
              <p:cNvPr id="21525" name="AutoShape 7"/>
              <p:cNvSpPr>
                <a:spLocks noChangeArrowheads="1"/>
              </p:cNvSpPr>
              <p:nvPr/>
            </p:nvSpPr>
            <p:spPr bwMode="auto">
              <a:xfrm>
                <a:off x="1152" y="2181"/>
                <a:ext cx="960" cy="336"/>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r>
                  <a:rPr lang="de-CH" altLang="de-DE" sz="1400" dirty="0">
                    <a:solidFill>
                      <a:srgbClr val="FFFFFF"/>
                    </a:solidFill>
                  </a:rPr>
                  <a:t>2</a:t>
                </a:r>
                <a:r>
                  <a:rPr lang="de-CH" altLang="de-DE" sz="1400" baseline="30000" dirty="0">
                    <a:solidFill>
                      <a:srgbClr val="FFFFFF"/>
                    </a:solidFill>
                  </a:rPr>
                  <a:t>e</a:t>
                </a:r>
                <a:r>
                  <a:rPr dirty="0" smtClean="0"/>
                  <a:t> </a:t>
                </a:r>
                <a:r>
                  <a:rPr lang="de-CH" altLang="de-DE" sz="1400" dirty="0" err="1" smtClean="0">
                    <a:solidFill>
                      <a:srgbClr val="FFFFFF"/>
                    </a:solidFill>
                  </a:rPr>
                  <a:t>année</a:t>
                </a:r>
                <a:r>
                  <a:rPr lang="de-CH" altLang="de-DE" sz="1400" dirty="0" smtClean="0">
                    <a:solidFill>
                      <a:srgbClr val="FFFFFF"/>
                    </a:solidFill>
                  </a:rPr>
                  <a:t/>
                </a:r>
                <a:br>
                  <a:rPr lang="de-CH" altLang="de-DE" sz="1400" dirty="0" smtClean="0">
                    <a:solidFill>
                      <a:srgbClr val="FFFFFF"/>
                    </a:solidFill>
                  </a:rPr>
                </a:br>
                <a:r>
                  <a:rPr lang="de-CH" altLang="de-DE" sz="1400" dirty="0" smtClean="0">
                    <a:solidFill>
                      <a:srgbClr val="FFFFFF"/>
                    </a:solidFill>
                  </a:rPr>
                  <a:t> </a:t>
                </a:r>
                <a:r>
                  <a:rPr lang="de-CH" altLang="de-DE" sz="1400" dirty="0">
                    <a:solidFill>
                      <a:srgbClr val="FFFFFF"/>
                    </a:solidFill>
                  </a:rPr>
                  <a:t>de formation</a:t>
                </a:r>
              </a:p>
              <a:p>
                <a:pPr algn="ctr">
                  <a:lnSpc>
                    <a:spcPct val="70000"/>
                  </a:lnSpc>
                  <a:spcBef>
                    <a:spcPct val="0"/>
                  </a:spcBef>
                </a:pPr>
                <a:endParaRPr lang="fr-FR" altLang="de-DE" sz="1400" dirty="0">
                  <a:solidFill>
                    <a:srgbClr val="FFFFFF"/>
                  </a:solidFill>
                </a:endParaRPr>
              </a:p>
            </p:txBody>
          </p:sp>
        </p:grpSp>
        <p:sp>
          <p:nvSpPr>
            <p:cNvPr id="975880" name="Text Box 8"/>
            <p:cNvSpPr txBox="1">
              <a:spLocks noChangeArrowheads="1"/>
            </p:cNvSpPr>
            <p:nvPr/>
          </p:nvSpPr>
          <p:spPr bwMode="auto">
            <a:xfrm>
              <a:off x="1088" y="1806"/>
              <a:ext cx="1348"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de-CH" sz="1600" b="1" dirty="0">
                  <a:effectLst>
                    <a:outerShdw blurRad="38100" dist="38100" dir="2700000" algn="tl">
                      <a:srgbClr val="C0C0C0"/>
                    </a:outerShdw>
                  </a:effectLst>
                </a:rPr>
                <a:t>Certificat fédéral de capacité</a:t>
              </a:r>
              <a:endParaRPr lang="fr-FR" sz="1600" b="1" dirty="0">
                <a:effectLst>
                  <a:outerShdw blurRad="38100" dist="38100" dir="2700000" algn="tl">
                    <a:srgbClr val="C0C0C0"/>
                  </a:outerShdw>
                </a:effectLst>
              </a:endParaRPr>
            </a:p>
          </p:txBody>
        </p:sp>
        <p:sp>
          <p:nvSpPr>
            <p:cNvPr id="21523" name="Text Box 9"/>
            <p:cNvSpPr txBox="1">
              <a:spLocks noChangeArrowheads="1"/>
            </p:cNvSpPr>
            <p:nvPr/>
          </p:nvSpPr>
          <p:spPr bwMode="auto">
            <a:xfrm>
              <a:off x="1044" y="2928"/>
              <a:ext cx="1392" cy="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50000"/>
                </a:spcBef>
              </a:pPr>
              <a:r>
                <a:rPr lang="de-CH" altLang="de-DE" sz="1600" b="1" dirty="0"/>
                <a:t>Assistants en maintenance d'automobiles</a:t>
              </a:r>
            </a:p>
            <a:p>
              <a:pPr>
                <a:lnSpc>
                  <a:spcPct val="30000"/>
                </a:lnSpc>
                <a:spcBef>
                  <a:spcPct val="50000"/>
                </a:spcBef>
              </a:pPr>
              <a:endParaRPr lang="fr-FR" altLang="de-DE" sz="1600" b="1" dirty="0"/>
            </a:p>
          </p:txBody>
        </p:sp>
      </p:grpSp>
      <p:sp>
        <p:nvSpPr>
          <p:cNvPr id="975882" name="Line 10"/>
          <p:cNvSpPr>
            <a:spLocks noChangeShapeType="1"/>
          </p:cNvSpPr>
          <p:nvPr/>
        </p:nvSpPr>
        <p:spPr bwMode="auto">
          <a:xfrm rot="1548069">
            <a:off x="3094892" y="3173678"/>
            <a:ext cx="492369" cy="1323"/>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fr-FR" dirty="0"/>
          </a:p>
        </p:txBody>
      </p:sp>
      <p:grpSp>
        <p:nvGrpSpPr>
          <p:cNvPr id="975883" name="Group 11"/>
          <p:cNvGrpSpPr>
            <a:grpSpLocks/>
          </p:cNvGrpSpPr>
          <p:nvPr/>
        </p:nvGrpSpPr>
        <p:grpSpPr bwMode="auto">
          <a:xfrm>
            <a:off x="3779912" y="1841500"/>
            <a:ext cx="2699238" cy="2616729"/>
            <a:chOff x="2388" y="1392"/>
            <a:chExt cx="1842" cy="1978"/>
          </a:xfrm>
        </p:grpSpPr>
        <p:sp>
          <p:nvSpPr>
            <p:cNvPr id="21516" name="Text Box 12"/>
            <p:cNvSpPr txBox="1">
              <a:spLocks noChangeArrowheads="1"/>
            </p:cNvSpPr>
            <p:nvPr/>
          </p:nvSpPr>
          <p:spPr bwMode="auto">
            <a:xfrm>
              <a:off x="2406" y="2928"/>
              <a:ext cx="181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50000"/>
                </a:spcBef>
              </a:pPr>
              <a:r>
                <a:rPr lang="de-CH" altLang="de-DE" sz="1600" b="1"/>
                <a:t>Mécaniciens en maintenance d’automobiles</a:t>
              </a:r>
              <a:endParaRPr lang="fr-FR" altLang="de-DE" sz="1600" b="1"/>
            </a:p>
          </p:txBody>
        </p:sp>
        <p:sp>
          <p:nvSpPr>
            <p:cNvPr id="975885" name="Text Box 13"/>
            <p:cNvSpPr txBox="1">
              <a:spLocks noChangeArrowheads="1"/>
            </p:cNvSpPr>
            <p:nvPr/>
          </p:nvSpPr>
          <p:spPr bwMode="auto">
            <a:xfrm>
              <a:off x="2388" y="1392"/>
              <a:ext cx="1794"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de-CH" sz="1600" b="1" dirty="0" err="1">
                  <a:effectLst>
                    <a:outerShdw blurRad="38100" dist="38100" dir="2700000" algn="tl">
                      <a:srgbClr val="C0C0C0"/>
                    </a:outerShdw>
                  </a:effectLst>
                </a:rPr>
                <a:t>Certificat</a:t>
              </a:r>
              <a:r>
                <a:rPr lang="de-CH" sz="1600" b="1" dirty="0">
                  <a:effectLst>
                    <a:outerShdw blurRad="38100" dist="38100" dir="2700000" algn="tl">
                      <a:srgbClr val="C0C0C0"/>
                    </a:outerShdw>
                  </a:effectLst>
                </a:rPr>
                <a:t> </a:t>
              </a:r>
              <a:r>
                <a:rPr lang="de-CH" sz="1600" b="1" dirty="0" err="1">
                  <a:effectLst>
                    <a:outerShdw blurRad="38100" dist="38100" dir="2700000" algn="tl">
                      <a:srgbClr val="C0C0C0"/>
                    </a:outerShdw>
                  </a:effectLst>
                </a:rPr>
                <a:t>fédéral</a:t>
              </a:r>
              <a:r>
                <a:rPr lang="de-CH" sz="1600" b="1" dirty="0">
                  <a:effectLst>
                    <a:outerShdw blurRad="38100" dist="38100" dir="2700000" algn="tl">
                      <a:srgbClr val="C0C0C0"/>
                    </a:outerShdw>
                  </a:effectLst>
                </a:rPr>
                <a:t> de </a:t>
              </a:r>
              <a:r>
                <a:rPr lang="de-CH" sz="1600" b="1" dirty="0" err="1">
                  <a:effectLst>
                    <a:outerShdw blurRad="38100" dist="38100" dir="2700000" algn="tl">
                      <a:srgbClr val="C0C0C0"/>
                    </a:outerShdw>
                  </a:effectLst>
                </a:rPr>
                <a:t>capacité</a:t>
              </a:r>
              <a:endParaRPr lang="fr-FR" sz="1600" b="1" dirty="0">
                <a:effectLst>
                  <a:outerShdw blurRad="38100" dist="38100" dir="2700000" algn="tl">
                    <a:srgbClr val="C0C0C0"/>
                  </a:outerShdw>
                </a:effectLst>
              </a:endParaRPr>
            </a:p>
          </p:txBody>
        </p:sp>
        <p:sp>
          <p:nvSpPr>
            <p:cNvPr id="21518" name="AutoShape 14"/>
            <p:cNvSpPr>
              <a:spLocks noChangeArrowheads="1"/>
            </p:cNvSpPr>
            <p:nvPr/>
          </p:nvSpPr>
          <p:spPr bwMode="auto">
            <a:xfrm>
              <a:off x="2424" y="2193"/>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fr-FR" altLang="de-DE" sz="1600" dirty="0"/>
            </a:p>
            <a:p>
              <a:pPr>
                <a:spcBef>
                  <a:spcPct val="0"/>
                </a:spcBef>
              </a:pPr>
              <a:r>
                <a:rPr lang="de-CH" altLang="de-DE" sz="1400" dirty="0">
                  <a:solidFill>
                    <a:srgbClr val="FFFFFF"/>
                  </a:solidFill>
                </a:rPr>
                <a:t>2</a:t>
              </a:r>
              <a:r>
                <a:rPr lang="de-CH" altLang="de-DE" sz="1400" baseline="30000" dirty="0">
                  <a:solidFill>
                    <a:srgbClr val="FFFFFF"/>
                  </a:solidFill>
                </a:rPr>
                <a:t>e</a:t>
              </a:r>
              <a:r>
                <a:rPr lang="de-CH" altLang="de-DE" sz="1400" dirty="0">
                  <a:solidFill>
                    <a:srgbClr val="FFFFFF"/>
                  </a:solidFill>
                </a:rPr>
                <a:t> année de formation</a:t>
              </a:r>
              <a:endParaRPr lang="fr-FR" altLang="de-DE" sz="1400" dirty="0">
                <a:solidFill>
                  <a:srgbClr val="FFFFFF"/>
                </a:solidFill>
              </a:endParaRPr>
            </a:p>
          </p:txBody>
        </p:sp>
        <p:sp>
          <p:nvSpPr>
            <p:cNvPr id="21519" name="AutoShape 15"/>
            <p:cNvSpPr>
              <a:spLocks noChangeArrowheads="1"/>
            </p:cNvSpPr>
            <p:nvPr/>
          </p:nvSpPr>
          <p:spPr bwMode="auto">
            <a:xfrm>
              <a:off x="2424" y="2544"/>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fr-FR" altLang="de-DE" sz="1600" dirty="0"/>
            </a:p>
            <a:p>
              <a:pPr>
                <a:spcBef>
                  <a:spcPct val="0"/>
                </a:spcBef>
              </a:pPr>
              <a:r>
                <a:rPr lang="de-CH" altLang="de-DE" sz="1400" dirty="0" smtClean="0">
                  <a:solidFill>
                    <a:srgbClr val="FFFFFF"/>
                  </a:solidFill>
                </a:rPr>
                <a:t>1</a:t>
              </a:r>
              <a:r>
                <a:rPr lang="de-CH" altLang="de-DE" sz="1400" baseline="30000" dirty="0" smtClean="0">
                  <a:solidFill>
                    <a:srgbClr val="FFFFFF"/>
                  </a:solidFill>
                </a:rPr>
                <a:t>ère</a:t>
              </a:r>
              <a:r>
                <a:rPr lang="de-CH" altLang="de-DE" sz="1400" dirty="0" smtClean="0">
                  <a:solidFill>
                    <a:srgbClr val="FFFFFF"/>
                  </a:solidFill>
                </a:rPr>
                <a:t> </a:t>
              </a:r>
              <a:r>
                <a:rPr lang="de-CH" altLang="de-DE" sz="1400" dirty="0" err="1">
                  <a:solidFill>
                    <a:srgbClr val="FFFFFF"/>
                  </a:solidFill>
                </a:rPr>
                <a:t>année</a:t>
              </a:r>
              <a:r>
                <a:rPr lang="de-CH" altLang="de-DE" sz="1400" dirty="0">
                  <a:solidFill>
                    <a:srgbClr val="FFFFFF"/>
                  </a:solidFill>
                </a:rPr>
                <a:t> de </a:t>
              </a:r>
              <a:r>
                <a:rPr lang="de-CH" altLang="de-DE" sz="1400" dirty="0" err="1">
                  <a:solidFill>
                    <a:srgbClr val="FFFFFF"/>
                  </a:solidFill>
                </a:rPr>
                <a:t>formation</a:t>
              </a:r>
              <a:endParaRPr lang="fr-FR" altLang="de-DE" sz="1400" dirty="0">
                <a:solidFill>
                  <a:srgbClr val="FFFFFF"/>
                </a:solidFill>
              </a:endParaRPr>
            </a:p>
          </p:txBody>
        </p:sp>
        <p:sp>
          <p:nvSpPr>
            <p:cNvPr id="21520" name="AutoShape 16"/>
            <p:cNvSpPr>
              <a:spLocks noChangeArrowheads="1"/>
            </p:cNvSpPr>
            <p:nvPr/>
          </p:nvSpPr>
          <p:spPr bwMode="auto">
            <a:xfrm>
              <a:off x="2418" y="1836"/>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fr-FR" altLang="de-DE" sz="1600"/>
            </a:p>
            <a:p>
              <a:pPr>
                <a:spcBef>
                  <a:spcPct val="0"/>
                </a:spcBef>
              </a:pPr>
              <a:r>
                <a:rPr lang="de-CH" altLang="de-DE" sz="1400">
                  <a:solidFill>
                    <a:srgbClr val="FFFFFF"/>
                  </a:solidFill>
                </a:rPr>
                <a:t>3</a:t>
              </a:r>
              <a:r>
                <a:rPr lang="de-CH" altLang="de-DE" sz="1400" baseline="30000">
                  <a:solidFill>
                    <a:srgbClr val="FFFFFF"/>
                  </a:solidFill>
                </a:rPr>
                <a:t>e</a:t>
              </a:r>
              <a:r>
                <a:rPr lang="de-CH" altLang="de-DE" sz="1400">
                  <a:solidFill>
                    <a:srgbClr val="FFFFFF"/>
                  </a:solidFill>
                </a:rPr>
                <a:t> année de formation</a:t>
              </a:r>
              <a:endParaRPr lang="fr-FR" altLang="de-DE" sz="1400">
                <a:solidFill>
                  <a:srgbClr val="FFFFFF"/>
                </a:solidFill>
              </a:endParaRPr>
            </a:p>
          </p:txBody>
        </p:sp>
      </p:grpSp>
      <p:grpSp>
        <p:nvGrpSpPr>
          <p:cNvPr id="975889" name="Group 17"/>
          <p:cNvGrpSpPr>
            <a:grpSpLocks/>
          </p:cNvGrpSpPr>
          <p:nvPr/>
        </p:nvGrpSpPr>
        <p:grpSpPr bwMode="auto">
          <a:xfrm>
            <a:off x="7091790" y="1718714"/>
            <a:ext cx="1801592" cy="2117990"/>
            <a:chOff x="4490" y="1285"/>
            <a:chExt cx="848" cy="1601"/>
          </a:xfrm>
        </p:grpSpPr>
        <p:sp>
          <p:nvSpPr>
            <p:cNvPr id="975890" name="Text Box 18"/>
            <p:cNvSpPr txBox="1">
              <a:spLocks noChangeArrowheads="1"/>
            </p:cNvSpPr>
            <p:nvPr/>
          </p:nvSpPr>
          <p:spPr bwMode="auto">
            <a:xfrm>
              <a:off x="4490" y="1285"/>
              <a:ext cx="84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de-CH" sz="1600" b="1" dirty="0">
                  <a:effectLst>
                    <a:outerShdw blurRad="38100" dist="38100" dir="2700000" algn="tl">
                      <a:srgbClr val="C0C0C0"/>
                    </a:outerShdw>
                  </a:effectLst>
                </a:rPr>
                <a:t>Maturité professionnelle</a:t>
              </a:r>
              <a:endParaRPr lang="fr-FR" sz="1600" b="1" dirty="0">
                <a:effectLst>
                  <a:outerShdw blurRad="38100" dist="38100" dir="2700000" algn="tl">
                    <a:srgbClr val="C0C0C0"/>
                  </a:outerShdw>
                </a:effectLst>
              </a:endParaRPr>
            </a:p>
          </p:txBody>
        </p:sp>
        <p:sp>
          <p:nvSpPr>
            <p:cNvPr id="21513" name="AutoShape 19"/>
            <p:cNvSpPr>
              <a:spLocks noChangeArrowheads="1"/>
            </p:cNvSpPr>
            <p:nvPr/>
          </p:nvSpPr>
          <p:spPr bwMode="auto">
            <a:xfrm>
              <a:off x="4490" y="2544"/>
              <a:ext cx="746"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fr-FR" altLang="de-DE" sz="1600" dirty="0"/>
            </a:p>
            <a:p>
              <a:pPr algn="ctr">
                <a:spcBef>
                  <a:spcPct val="0"/>
                </a:spcBef>
              </a:pPr>
              <a:r>
                <a:rPr lang="de-CH" altLang="de-DE" sz="1400" dirty="0" smtClean="0">
                  <a:solidFill>
                    <a:srgbClr val="FFFFFF"/>
                  </a:solidFill>
                </a:rPr>
                <a:t/>
              </a:r>
              <a:br>
                <a:rPr lang="de-CH" altLang="de-DE" sz="1400" dirty="0" smtClean="0">
                  <a:solidFill>
                    <a:srgbClr val="FFFFFF"/>
                  </a:solidFill>
                </a:rPr>
              </a:br>
              <a:r>
                <a:rPr lang="de-CH" altLang="de-DE" sz="1400" dirty="0" smtClean="0">
                  <a:solidFill>
                    <a:srgbClr val="FFFFFF"/>
                  </a:solidFill>
                </a:rPr>
                <a:t>1</a:t>
              </a:r>
              <a:r>
                <a:rPr lang="de-CH" altLang="de-DE" sz="1400" baseline="30000" dirty="0" smtClean="0">
                  <a:solidFill>
                    <a:srgbClr val="FFFFFF"/>
                  </a:solidFill>
                </a:rPr>
                <a:t>ère</a:t>
              </a:r>
              <a:r>
                <a:rPr lang="de-CH" altLang="de-DE" sz="1400" dirty="0" smtClean="0">
                  <a:solidFill>
                    <a:srgbClr val="FFFFFF"/>
                  </a:solidFill>
                </a:rPr>
                <a:t> </a:t>
              </a:r>
              <a:r>
                <a:rPr lang="de-CH" altLang="de-DE" sz="1400" dirty="0">
                  <a:solidFill>
                    <a:srgbClr val="FFFFFF"/>
                  </a:solidFill>
                </a:rPr>
                <a:t>a. </a:t>
              </a:r>
              <a:r>
                <a:rPr lang="de-CH" altLang="de-DE" sz="1400" dirty="0" smtClean="0">
                  <a:solidFill>
                    <a:srgbClr val="FFFFFF"/>
                  </a:solidFill>
                </a:rPr>
                <a:t>form.</a:t>
              </a:r>
              <a:br>
                <a:rPr lang="de-CH" altLang="de-DE" sz="1400" dirty="0" smtClean="0">
                  <a:solidFill>
                    <a:srgbClr val="FFFFFF"/>
                  </a:solidFill>
                </a:rPr>
              </a:br>
              <a:endParaRPr lang="fr-FR" altLang="de-DE" sz="1400" dirty="0">
                <a:solidFill>
                  <a:srgbClr val="FFFFFF"/>
                </a:solidFill>
              </a:endParaRPr>
            </a:p>
          </p:txBody>
        </p:sp>
        <p:sp>
          <p:nvSpPr>
            <p:cNvPr id="21514" name="AutoShape 20"/>
            <p:cNvSpPr>
              <a:spLocks noChangeArrowheads="1"/>
            </p:cNvSpPr>
            <p:nvPr/>
          </p:nvSpPr>
          <p:spPr bwMode="auto">
            <a:xfrm>
              <a:off x="4490" y="2184"/>
              <a:ext cx="746"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r>
                <a:rPr lang="fr-FR" altLang="de-DE" sz="1600" dirty="0" smtClean="0"/>
                <a:t/>
              </a:r>
              <a:br>
                <a:rPr lang="fr-FR" altLang="de-DE" sz="1600" dirty="0" smtClean="0"/>
              </a:br>
              <a:endParaRPr lang="fr-FR" altLang="de-DE" sz="1600" dirty="0"/>
            </a:p>
            <a:p>
              <a:pPr algn="ctr">
                <a:spcBef>
                  <a:spcPct val="0"/>
                </a:spcBef>
              </a:pPr>
              <a:r>
                <a:rPr lang="de-CH" altLang="de-DE" sz="1400" dirty="0">
                  <a:solidFill>
                    <a:srgbClr val="FFFFFF"/>
                  </a:solidFill>
                </a:rPr>
                <a:t>2</a:t>
              </a:r>
              <a:r>
                <a:rPr lang="de-CH" altLang="de-DE" sz="1400" baseline="30000" dirty="0">
                  <a:solidFill>
                    <a:srgbClr val="FFFFFF"/>
                  </a:solidFill>
                </a:rPr>
                <a:t>e</a:t>
              </a:r>
              <a:r>
                <a:rPr lang="de-CH" altLang="de-DE" sz="1400" dirty="0">
                  <a:solidFill>
                    <a:srgbClr val="FFFFFF"/>
                  </a:solidFill>
                </a:rPr>
                <a:t> a. </a:t>
              </a:r>
              <a:r>
                <a:rPr lang="de-CH" altLang="de-DE" sz="1400" dirty="0" smtClean="0">
                  <a:solidFill>
                    <a:srgbClr val="FFFFFF"/>
                  </a:solidFill>
                </a:rPr>
                <a:t>form.</a:t>
              </a:r>
              <a:br>
                <a:rPr lang="de-CH" altLang="de-DE" sz="1400" dirty="0" smtClean="0">
                  <a:solidFill>
                    <a:srgbClr val="FFFFFF"/>
                  </a:solidFill>
                </a:rPr>
              </a:br>
              <a:endParaRPr lang="fr-FR" altLang="de-DE" sz="1400" dirty="0">
                <a:solidFill>
                  <a:srgbClr val="FFFFFF"/>
                </a:solidFill>
              </a:endParaRPr>
            </a:p>
          </p:txBody>
        </p:sp>
        <p:sp>
          <p:nvSpPr>
            <p:cNvPr id="21515" name="AutoShape 21"/>
            <p:cNvSpPr>
              <a:spLocks noChangeArrowheads="1"/>
            </p:cNvSpPr>
            <p:nvPr/>
          </p:nvSpPr>
          <p:spPr bwMode="auto">
            <a:xfrm>
              <a:off x="4490" y="1824"/>
              <a:ext cx="746"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fr-FR" altLang="de-DE" sz="1600" dirty="0"/>
            </a:p>
            <a:p>
              <a:pPr algn="ctr">
                <a:spcBef>
                  <a:spcPct val="0"/>
                </a:spcBef>
              </a:pPr>
              <a:r>
                <a:rPr lang="de-CH" altLang="de-DE" sz="1400" dirty="0" smtClean="0">
                  <a:solidFill>
                    <a:srgbClr val="FFFFFF"/>
                  </a:solidFill>
                </a:rPr>
                <a:t/>
              </a:r>
              <a:br>
                <a:rPr lang="de-CH" altLang="de-DE" sz="1400" dirty="0" smtClean="0">
                  <a:solidFill>
                    <a:srgbClr val="FFFFFF"/>
                  </a:solidFill>
                </a:rPr>
              </a:br>
              <a:r>
                <a:rPr lang="de-CH" altLang="de-DE" sz="1400" dirty="0" smtClean="0">
                  <a:solidFill>
                    <a:srgbClr val="FFFFFF"/>
                  </a:solidFill>
                </a:rPr>
                <a:t>3</a:t>
              </a:r>
              <a:r>
                <a:rPr lang="de-CH" altLang="de-DE" sz="1400" baseline="30000" dirty="0" smtClean="0">
                  <a:solidFill>
                    <a:srgbClr val="FFFFFF"/>
                  </a:solidFill>
                </a:rPr>
                <a:t>e</a:t>
              </a:r>
              <a:r>
                <a:rPr lang="de-CH" altLang="de-DE" sz="1400" dirty="0" smtClean="0">
                  <a:solidFill>
                    <a:srgbClr val="FFFFFF"/>
                  </a:solidFill>
                </a:rPr>
                <a:t> </a:t>
              </a:r>
              <a:r>
                <a:rPr lang="de-CH" altLang="de-DE" sz="1400" dirty="0">
                  <a:solidFill>
                    <a:srgbClr val="FFFFFF"/>
                  </a:solidFill>
                </a:rPr>
                <a:t>a</a:t>
              </a:r>
              <a:r>
                <a:rPr lang="de-CH" altLang="de-DE" sz="1400" dirty="0" smtClean="0">
                  <a:solidFill>
                    <a:srgbClr val="FFFFFF"/>
                  </a:solidFill>
                </a:rPr>
                <a:t>.  </a:t>
              </a:r>
              <a:r>
                <a:rPr lang="de-CH" altLang="de-DE" sz="1400" dirty="0">
                  <a:solidFill>
                    <a:srgbClr val="FFFFFF"/>
                  </a:solidFill>
                </a:rPr>
                <a:t>f</a:t>
              </a:r>
              <a:r>
                <a:rPr lang="de-CH" altLang="de-DE" sz="1400" dirty="0" smtClean="0">
                  <a:solidFill>
                    <a:srgbClr val="FFFFFF"/>
                  </a:solidFill>
                </a:rPr>
                <a:t>orm.</a:t>
              </a:r>
              <a:br>
                <a:rPr lang="de-CH" altLang="de-DE" sz="1400" dirty="0" smtClean="0">
                  <a:solidFill>
                    <a:srgbClr val="FFFFFF"/>
                  </a:solidFill>
                </a:rPr>
              </a:br>
              <a:endParaRPr lang="fr-FR" altLang="de-DE" sz="1400" dirty="0">
                <a:solidFill>
                  <a:srgbClr val="FFFFFF"/>
                </a:solidFill>
              </a:endParaRPr>
            </a:p>
          </p:txBody>
        </p:sp>
      </p:grpSp>
    </p:spTree>
    <p:extLst>
      <p:ext uri="{BB962C8B-B14F-4D97-AF65-F5344CB8AC3E}">
        <p14:creationId xmlns:p14="http://schemas.microsoft.com/office/powerpoint/2010/main" val="11032752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75876"/>
                                        </p:tgtEl>
                                        <p:attrNameLst>
                                          <p:attrName>style.visibility</p:attrName>
                                        </p:attrNameLst>
                                      </p:cBhvr>
                                      <p:to>
                                        <p:strVal val="visible"/>
                                      </p:to>
                                    </p:set>
                                    <p:animEffect transition="in" filter="box(out)">
                                      <p:cBhvr>
                                        <p:cTn id="7" dur="500"/>
                                        <p:tgtEl>
                                          <p:spTgt spid="975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75883"/>
                                        </p:tgtEl>
                                        <p:attrNameLst>
                                          <p:attrName>style.visibility</p:attrName>
                                        </p:attrNameLst>
                                      </p:cBhvr>
                                      <p:to>
                                        <p:strVal val="visible"/>
                                      </p:to>
                                    </p:set>
                                    <p:animEffect transition="in" filter="box(out)">
                                      <p:cBhvr>
                                        <p:cTn id="12" dur="500"/>
                                        <p:tgtEl>
                                          <p:spTgt spid="9758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75882"/>
                                        </p:tgtEl>
                                        <p:attrNameLst>
                                          <p:attrName>style.visibility</p:attrName>
                                        </p:attrNameLst>
                                      </p:cBhvr>
                                      <p:to>
                                        <p:strVal val="visible"/>
                                      </p:to>
                                    </p:set>
                                    <p:animEffect transition="in" filter="box(out)">
                                      <p:cBhvr>
                                        <p:cTn id="17" dur="500"/>
                                        <p:tgtEl>
                                          <p:spTgt spid="9758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75875"/>
                                        </p:tgtEl>
                                        <p:attrNameLst>
                                          <p:attrName>style.visibility</p:attrName>
                                        </p:attrNameLst>
                                      </p:cBhvr>
                                      <p:to>
                                        <p:strVal val="visible"/>
                                      </p:to>
                                    </p:set>
                                    <p:animEffect transition="in" filter="box(out)">
                                      <p:cBhvr>
                                        <p:cTn id="22" dur="500"/>
                                        <p:tgtEl>
                                          <p:spTgt spid="9758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975889"/>
                                        </p:tgtEl>
                                        <p:attrNameLst>
                                          <p:attrName>style.visibility</p:attrName>
                                        </p:attrNameLst>
                                      </p:cBhvr>
                                      <p:to>
                                        <p:strVal val="visible"/>
                                      </p:to>
                                    </p:set>
                                    <p:animEffect transition="in" filter="box(out)">
                                      <p:cBhvr>
                                        <p:cTn id="27" dur="500"/>
                                        <p:tgtEl>
                                          <p:spTgt spid="975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875" grpId="0" animBg="1" autoUpdateAnimBg="0"/>
      <p:bldP spid="97588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body" sz="half" idx="1"/>
          </p:nvPr>
        </p:nvSpPr>
        <p:spPr>
          <a:xfrm>
            <a:off x="281354" y="277813"/>
            <a:ext cx="8862646" cy="825500"/>
          </a:xfrm>
          <a:noFill/>
        </p:spPr>
        <p:txBody>
          <a:bodyPr/>
          <a:lstStyle/>
          <a:p>
            <a:pPr marL="419286" lvl="1" indent="2814">
              <a:lnSpc>
                <a:spcPct val="80000"/>
              </a:lnSpc>
            </a:pPr>
            <a:endParaRPr lang="fr-FR" altLang="de-DE" sz="1800" dirty="0" smtClean="0">
              <a:solidFill>
                <a:srgbClr val="FF0000"/>
              </a:solidFill>
              <a:sym typeface="Webdings" pitchFamily="18" charset="2"/>
            </a:endParaRPr>
          </a:p>
          <a:p>
            <a:pPr marL="419286" lvl="1" indent="0">
              <a:lnSpc>
                <a:spcPct val="80000"/>
              </a:lnSpc>
              <a:buNone/>
            </a:pPr>
            <a:r>
              <a:rPr lang="fr-FR" altLang="de-DE" sz="1800" b="1" dirty="0" smtClean="0">
                <a:solidFill>
                  <a:srgbClr val="FF0000"/>
                </a:solidFill>
                <a:sym typeface="Webdings" pitchFamily="18" charset="2"/>
              </a:rPr>
              <a:t>Perméabilité et formation complémentaire</a:t>
            </a:r>
          </a:p>
          <a:p>
            <a:pPr marL="419286" lvl="1" indent="2814">
              <a:lnSpc>
                <a:spcPct val="120000"/>
              </a:lnSpc>
            </a:pPr>
            <a:endParaRPr lang="fr-FR" altLang="de-DE" sz="1800" b="1" dirty="0">
              <a:solidFill>
                <a:srgbClr val="FF0000"/>
              </a:solidFill>
              <a:sym typeface="Webdings" pitchFamily="18" charset="2"/>
            </a:endParaRPr>
          </a:p>
        </p:txBody>
      </p:sp>
      <p:sp>
        <p:nvSpPr>
          <p:cNvPr id="977923" name="AutoShape 3"/>
          <p:cNvSpPr>
            <a:spLocks noChangeArrowheads="1"/>
          </p:cNvSpPr>
          <p:nvPr/>
        </p:nvSpPr>
        <p:spPr bwMode="auto">
          <a:xfrm rot="-5400000">
            <a:off x="6526253" y="3386585"/>
            <a:ext cx="1894417" cy="328246"/>
          </a:xfrm>
          <a:prstGeom prst="roundRect">
            <a:avLst>
              <a:gd name="adj" fmla="val 16667"/>
            </a:avLst>
          </a:prstGeom>
          <a:solidFill>
            <a:srgbClr val="339933"/>
          </a:solidFill>
          <a:ln w="9525">
            <a:solidFill>
              <a:schemeClr val="tx1"/>
            </a:solidFill>
            <a:round/>
            <a:headEnd/>
            <a:tailEnd/>
          </a:ln>
          <a:effectLst>
            <a:outerShdw dist="53882" dir="2700000" algn="ctr" rotWithShape="0">
              <a:schemeClr val="bg2">
                <a:alpha val="50000"/>
              </a:schemeClr>
            </a:outerShdw>
          </a:effectLst>
        </p:spPr>
        <p:txBody>
          <a:bodyPr wrap="none" lIns="81043" tIns="40522" rIns="81043" bIns="40522"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r>
              <a:rPr lang="fr-FR" altLang="de-DE" sz="1400" dirty="0" smtClean="0">
                <a:solidFill>
                  <a:srgbClr val="FFFFFF"/>
                </a:solidFill>
              </a:rPr>
              <a:t>Matière facultative</a:t>
            </a:r>
            <a:endParaRPr lang="fr-FR" altLang="de-DE" sz="1400" dirty="0">
              <a:solidFill>
                <a:srgbClr val="FFFFFF"/>
              </a:solidFill>
            </a:endParaRPr>
          </a:p>
        </p:txBody>
      </p:sp>
      <p:sp>
        <p:nvSpPr>
          <p:cNvPr id="977924" name="Line 4"/>
          <p:cNvSpPr>
            <a:spLocks noChangeShapeType="1"/>
          </p:cNvSpPr>
          <p:nvPr/>
        </p:nvSpPr>
        <p:spPr bwMode="auto">
          <a:xfrm rot="1548069">
            <a:off x="4120662" y="3264959"/>
            <a:ext cx="492369" cy="1323"/>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fr-FR" dirty="0"/>
          </a:p>
        </p:txBody>
      </p:sp>
      <p:grpSp>
        <p:nvGrpSpPr>
          <p:cNvPr id="977925" name="Group 5"/>
          <p:cNvGrpSpPr>
            <a:grpSpLocks/>
          </p:cNvGrpSpPr>
          <p:nvPr/>
        </p:nvGrpSpPr>
        <p:grpSpPr bwMode="auto">
          <a:xfrm>
            <a:off x="4528039" y="2095500"/>
            <a:ext cx="2702169" cy="3034771"/>
            <a:chOff x="3090" y="1584"/>
            <a:chExt cx="1844" cy="2294"/>
          </a:xfrm>
        </p:grpSpPr>
        <p:sp>
          <p:nvSpPr>
            <p:cNvPr id="22547" name="Text Box 6"/>
            <p:cNvSpPr txBox="1">
              <a:spLocks noChangeArrowheads="1"/>
            </p:cNvSpPr>
            <p:nvPr/>
          </p:nvSpPr>
          <p:spPr bwMode="auto">
            <a:xfrm>
              <a:off x="3108" y="3436"/>
              <a:ext cx="181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50000"/>
                </a:spcBef>
              </a:pPr>
              <a:r>
                <a:rPr lang="de-CH" altLang="de-DE" sz="1600" b="1"/>
                <a:t>Mécatronicien-ne d’automobiles</a:t>
              </a:r>
              <a:endParaRPr lang="fr-FR" altLang="de-DE" sz="1600" b="1"/>
            </a:p>
          </p:txBody>
        </p:sp>
        <p:sp>
          <p:nvSpPr>
            <p:cNvPr id="977927" name="Text Box 7"/>
            <p:cNvSpPr txBox="1">
              <a:spLocks noChangeArrowheads="1"/>
            </p:cNvSpPr>
            <p:nvPr/>
          </p:nvSpPr>
          <p:spPr bwMode="auto">
            <a:xfrm>
              <a:off x="3090" y="1584"/>
              <a:ext cx="1794"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de-CH" sz="1600" b="1">
                  <a:effectLst>
                    <a:outerShdw blurRad="38100" dist="38100" dir="2700000" algn="tl">
                      <a:srgbClr val="C0C0C0"/>
                    </a:outerShdw>
                  </a:effectLst>
                </a:rPr>
                <a:t>Certificat fédéral de capacité</a:t>
              </a:r>
              <a:endParaRPr lang="fr-FR" sz="1600" b="1">
                <a:effectLst>
                  <a:outerShdw blurRad="38100" dist="38100" dir="2700000" algn="tl">
                    <a:srgbClr val="C0C0C0"/>
                  </a:outerShdw>
                </a:effectLst>
              </a:endParaRPr>
            </a:p>
          </p:txBody>
        </p:sp>
        <p:sp>
          <p:nvSpPr>
            <p:cNvPr id="22549" name="AutoShape 8"/>
            <p:cNvSpPr>
              <a:spLocks noChangeArrowheads="1"/>
            </p:cNvSpPr>
            <p:nvPr/>
          </p:nvSpPr>
          <p:spPr bwMode="auto">
            <a:xfrm>
              <a:off x="3126" y="2691"/>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fr-FR" altLang="de-DE" sz="1600"/>
            </a:p>
            <a:p>
              <a:pPr>
                <a:spcBef>
                  <a:spcPct val="0"/>
                </a:spcBef>
              </a:pPr>
              <a:r>
                <a:rPr lang="de-CH" altLang="de-DE" sz="1400">
                  <a:solidFill>
                    <a:srgbClr val="FFFFFF"/>
                  </a:solidFill>
                </a:rPr>
                <a:t>2</a:t>
              </a:r>
              <a:r>
                <a:rPr lang="de-CH" altLang="de-DE" sz="1400" baseline="30000">
                  <a:solidFill>
                    <a:srgbClr val="FFFFFF"/>
                  </a:solidFill>
                </a:rPr>
                <a:t>e</a:t>
              </a:r>
              <a:r>
                <a:rPr lang="de-CH" altLang="de-DE" sz="1400">
                  <a:solidFill>
                    <a:srgbClr val="FFFFFF"/>
                  </a:solidFill>
                </a:rPr>
                <a:t> année de formation</a:t>
              </a:r>
              <a:endParaRPr lang="fr-FR" altLang="de-DE" sz="1400">
                <a:solidFill>
                  <a:srgbClr val="FFFFFF"/>
                </a:solidFill>
              </a:endParaRPr>
            </a:p>
          </p:txBody>
        </p:sp>
        <p:sp>
          <p:nvSpPr>
            <p:cNvPr id="22550" name="AutoShape 9"/>
            <p:cNvSpPr>
              <a:spLocks noChangeArrowheads="1"/>
            </p:cNvSpPr>
            <p:nvPr/>
          </p:nvSpPr>
          <p:spPr bwMode="auto">
            <a:xfrm>
              <a:off x="3126" y="3052"/>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fr-FR" altLang="de-DE" sz="1600" dirty="0"/>
            </a:p>
            <a:p>
              <a:pPr>
                <a:spcBef>
                  <a:spcPct val="0"/>
                </a:spcBef>
              </a:pPr>
              <a:r>
                <a:rPr lang="de-CH" altLang="de-DE" sz="1400" dirty="0" smtClean="0">
                  <a:solidFill>
                    <a:srgbClr val="FFFFFF"/>
                  </a:solidFill>
                </a:rPr>
                <a:t>1</a:t>
              </a:r>
              <a:r>
                <a:rPr lang="de-CH" altLang="de-DE" sz="1400" baseline="30000" dirty="0" smtClean="0">
                  <a:solidFill>
                    <a:srgbClr val="FFFFFF"/>
                  </a:solidFill>
                </a:rPr>
                <a:t>ère</a:t>
              </a:r>
              <a:r>
                <a:rPr lang="de-CH" altLang="de-DE" sz="1400" dirty="0" smtClean="0">
                  <a:solidFill>
                    <a:srgbClr val="FFFFFF"/>
                  </a:solidFill>
                </a:rPr>
                <a:t> </a:t>
              </a:r>
              <a:r>
                <a:rPr lang="de-CH" altLang="de-DE" sz="1400" dirty="0" err="1">
                  <a:solidFill>
                    <a:srgbClr val="FFFFFF"/>
                  </a:solidFill>
                </a:rPr>
                <a:t>année</a:t>
              </a:r>
              <a:r>
                <a:rPr lang="de-CH" altLang="de-DE" sz="1400" dirty="0">
                  <a:solidFill>
                    <a:srgbClr val="FFFFFF"/>
                  </a:solidFill>
                </a:rPr>
                <a:t> de </a:t>
              </a:r>
              <a:r>
                <a:rPr lang="de-CH" altLang="de-DE" sz="1400" dirty="0" err="1">
                  <a:solidFill>
                    <a:srgbClr val="FFFFFF"/>
                  </a:solidFill>
                </a:rPr>
                <a:t>formation</a:t>
              </a:r>
              <a:endParaRPr lang="fr-FR" altLang="de-DE" sz="1400" dirty="0">
                <a:solidFill>
                  <a:srgbClr val="FFFFFF"/>
                </a:solidFill>
              </a:endParaRPr>
            </a:p>
          </p:txBody>
        </p:sp>
        <p:sp>
          <p:nvSpPr>
            <p:cNvPr id="22551" name="AutoShape 10"/>
            <p:cNvSpPr>
              <a:spLocks noChangeArrowheads="1"/>
            </p:cNvSpPr>
            <p:nvPr/>
          </p:nvSpPr>
          <p:spPr bwMode="auto">
            <a:xfrm>
              <a:off x="3120" y="2334"/>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fr-FR" altLang="de-DE" sz="1600"/>
            </a:p>
            <a:p>
              <a:pPr>
                <a:spcBef>
                  <a:spcPct val="0"/>
                </a:spcBef>
              </a:pPr>
              <a:r>
                <a:rPr lang="de-CH" altLang="de-DE" sz="1400">
                  <a:solidFill>
                    <a:srgbClr val="FFFFFF"/>
                  </a:solidFill>
                </a:rPr>
                <a:t>3</a:t>
              </a:r>
              <a:r>
                <a:rPr lang="de-CH" altLang="de-DE" sz="1400" baseline="30000">
                  <a:solidFill>
                    <a:srgbClr val="FFFFFF"/>
                  </a:solidFill>
                </a:rPr>
                <a:t>e</a:t>
              </a:r>
              <a:r>
                <a:rPr lang="de-CH" altLang="de-DE" sz="1400">
                  <a:solidFill>
                    <a:srgbClr val="FFFFFF"/>
                  </a:solidFill>
                </a:rPr>
                <a:t> année de formation</a:t>
              </a:r>
              <a:endParaRPr lang="fr-FR" altLang="de-DE" sz="1400">
                <a:solidFill>
                  <a:srgbClr val="FFFFFF"/>
                </a:solidFill>
              </a:endParaRPr>
            </a:p>
          </p:txBody>
        </p:sp>
        <p:sp>
          <p:nvSpPr>
            <p:cNvPr id="22552" name="AutoShape 11"/>
            <p:cNvSpPr>
              <a:spLocks noChangeArrowheads="1"/>
            </p:cNvSpPr>
            <p:nvPr/>
          </p:nvSpPr>
          <p:spPr bwMode="auto">
            <a:xfrm>
              <a:off x="3128" y="1978"/>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fr-FR" altLang="de-DE" sz="1600"/>
            </a:p>
            <a:p>
              <a:pPr>
                <a:spcBef>
                  <a:spcPct val="0"/>
                </a:spcBef>
              </a:pPr>
              <a:r>
                <a:rPr lang="de-CH" altLang="de-DE" sz="1400">
                  <a:solidFill>
                    <a:srgbClr val="FFFFFF"/>
                  </a:solidFill>
                </a:rPr>
                <a:t>4</a:t>
              </a:r>
              <a:r>
                <a:rPr lang="de-CH" altLang="de-DE" sz="1400" baseline="30000">
                  <a:solidFill>
                    <a:srgbClr val="FFFFFF"/>
                  </a:solidFill>
                </a:rPr>
                <a:t>e</a:t>
              </a:r>
              <a:r>
                <a:rPr lang="de-CH" altLang="de-DE" sz="1400">
                  <a:solidFill>
                    <a:srgbClr val="FFFFFF"/>
                  </a:solidFill>
                </a:rPr>
                <a:t> année de formation</a:t>
              </a:r>
              <a:endParaRPr lang="fr-FR" altLang="de-DE" sz="1400">
                <a:solidFill>
                  <a:srgbClr val="FFFFFF"/>
                </a:solidFill>
              </a:endParaRPr>
            </a:p>
          </p:txBody>
        </p:sp>
      </p:grpSp>
      <p:grpSp>
        <p:nvGrpSpPr>
          <p:cNvPr id="977932" name="Group 12"/>
          <p:cNvGrpSpPr>
            <a:grpSpLocks/>
          </p:cNvGrpSpPr>
          <p:nvPr/>
        </p:nvGrpSpPr>
        <p:grpSpPr bwMode="auto">
          <a:xfrm>
            <a:off x="7309338" y="1852083"/>
            <a:ext cx="1834662" cy="2656417"/>
            <a:chOff x="4988" y="1400"/>
            <a:chExt cx="1252" cy="2008"/>
          </a:xfrm>
        </p:grpSpPr>
        <p:grpSp>
          <p:nvGrpSpPr>
            <p:cNvPr id="22541" name="Group 13"/>
            <p:cNvGrpSpPr>
              <a:grpSpLocks/>
            </p:cNvGrpSpPr>
            <p:nvPr/>
          </p:nvGrpSpPr>
          <p:grpSpPr bwMode="auto">
            <a:xfrm>
              <a:off x="4988" y="1400"/>
              <a:ext cx="1252" cy="2008"/>
              <a:chOff x="4988" y="1400"/>
              <a:chExt cx="1252" cy="2008"/>
            </a:xfrm>
          </p:grpSpPr>
          <p:sp>
            <p:nvSpPr>
              <p:cNvPr id="977934" name="Text Box 14"/>
              <p:cNvSpPr txBox="1">
                <a:spLocks noChangeArrowheads="1"/>
              </p:cNvSpPr>
              <p:nvPr/>
            </p:nvSpPr>
            <p:spPr bwMode="auto">
              <a:xfrm>
                <a:off x="4988" y="1400"/>
                <a:ext cx="12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de-CH" sz="1600" b="1" dirty="0" err="1">
                    <a:effectLst>
                      <a:outerShdw blurRad="38100" dist="38100" dir="2700000" algn="tl">
                        <a:srgbClr val="C0C0C0"/>
                      </a:outerShdw>
                    </a:effectLst>
                  </a:rPr>
                  <a:t>Maturité</a:t>
                </a:r>
                <a:r>
                  <a:rPr lang="de-CH" sz="1600" b="1" dirty="0">
                    <a:effectLst>
                      <a:outerShdw blurRad="38100" dist="38100" dir="2700000" algn="tl">
                        <a:srgbClr val="C0C0C0"/>
                      </a:outerShdw>
                    </a:effectLst>
                  </a:rPr>
                  <a:t> </a:t>
                </a:r>
                <a:r>
                  <a:rPr lang="de-CH" sz="1600" b="1" dirty="0" err="1">
                    <a:effectLst>
                      <a:outerShdw blurRad="38100" dist="38100" dir="2700000" algn="tl">
                        <a:srgbClr val="C0C0C0"/>
                      </a:outerShdw>
                    </a:effectLst>
                  </a:rPr>
                  <a:t>professionnelle</a:t>
                </a:r>
                <a:endParaRPr lang="fr-FR" sz="1600" b="1" dirty="0">
                  <a:effectLst>
                    <a:outerShdw blurRad="38100" dist="38100" dir="2700000" algn="tl">
                      <a:srgbClr val="C0C0C0"/>
                    </a:outerShdw>
                  </a:effectLst>
                </a:endParaRPr>
              </a:p>
            </p:txBody>
          </p:sp>
          <p:sp>
            <p:nvSpPr>
              <p:cNvPr id="22544" name="AutoShape 15"/>
              <p:cNvSpPr>
                <a:spLocks noChangeArrowheads="1"/>
              </p:cNvSpPr>
              <p:nvPr/>
            </p:nvSpPr>
            <p:spPr bwMode="auto">
              <a:xfrm>
                <a:off x="5262" y="3066"/>
                <a:ext cx="659"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fr-FR" altLang="de-DE" sz="1600" dirty="0"/>
              </a:p>
              <a:p>
                <a:pPr algn="ctr">
                  <a:spcBef>
                    <a:spcPct val="0"/>
                  </a:spcBef>
                </a:pPr>
                <a:r>
                  <a:rPr lang="de-CH" altLang="de-DE" sz="1400" dirty="0" smtClean="0">
                    <a:solidFill>
                      <a:srgbClr val="FFFFFF"/>
                    </a:solidFill>
                  </a:rPr>
                  <a:t>1</a:t>
                </a:r>
                <a:r>
                  <a:rPr lang="de-CH" altLang="de-DE" sz="1400" baseline="30000" dirty="0" smtClean="0">
                    <a:solidFill>
                      <a:srgbClr val="FFFFFF"/>
                    </a:solidFill>
                  </a:rPr>
                  <a:t>ère</a:t>
                </a:r>
                <a:r>
                  <a:rPr lang="de-CH" altLang="de-DE" sz="1400" dirty="0" smtClean="0">
                    <a:solidFill>
                      <a:srgbClr val="FFFFFF"/>
                    </a:solidFill>
                  </a:rPr>
                  <a:t> </a:t>
                </a:r>
                <a:r>
                  <a:rPr lang="de-CH" altLang="de-DE" sz="1400" dirty="0">
                    <a:solidFill>
                      <a:srgbClr val="FFFFFF"/>
                    </a:solidFill>
                  </a:rPr>
                  <a:t>a. </a:t>
                </a:r>
                <a:r>
                  <a:rPr lang="de-CH" altLang="de-DE" sz="1400" dirty="0" smtClean="0">
                    <a:solidFill>
                      <a:srgbClr val="FFFFFF"/>
                    </a:solidFill>
                  </a:rPr>
                  <a:t>form.</a:t>
                </a:r>
                <a:endParaRPr lang="fr-FR" altLang="de-DE" sz="1400" dirty="0">
                  <a:solidFill>
                    <a:srgbClr val="FFFFFF"/>
                  </a:solidFill>
                </a:endParaRPr>
              </a:p>
            </p:txBody>
          </p:sp>
          <p:sp>
            <p:nvSpPr>
              <p:cNvPr id="22545" name="AutoShape 16"/>
              <p:cNvSpPr>
                <a:spLocks noChangeArrowheads="1"/>
              </p:cNvSpPr>
              <p:nvPr/>
            </p:nvSpPr>
            <p:spPr bwMode="auto">
              <a:xfrm>
                <a:off x="5262" y="2706"/>
                <a:ext cx="659"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fr-FR" altLang="de-DE" sz="1600" dirty="0"/>
              </a:p>
              <a:p>
                <a:pPr algn="ctr">
                  <a:spcBef>
                    <a:spcPct val="0"/>
                  </a:spcBef>
                </a:pPr>
                <a:r>
                  <a:rPr lang="de-CH" altLang="de-DE" sz="1400" dirty="0">
                    <a:solidFill>
                      <a:srgbClr val="FFFFFF"/>
                    </a:solidFill>
                  </a:rPr>
                  <a:t>2</a:t>
                </a:r>
                <a:r>
                  <a:rPr lang="de-CH" altLang="de-DE" sz="1400" baseline="30000" dirty="0">
                    <a:solidFill>
                      <a:srgbClr val="FFFFFF"/>
                    </a:solidFill>
                  </a:rPr>
                  <a:t>e</a:t>
                </a:r>
                <a:r>
                  <a:rPr lang="de-CH" altLang="de-DE" sz="1400" dirty="0">
                    <a:solidFill>
                      <a:srgbClr val="FFFFFF"/>
                    </a:solidFill>
                  </a:rPr>
                  <a:t> a</a:t>
                </a:r>
                <a:r>
                  <a:rPr lang="de-CH" altLang="de-DE" sz="1400" dirty="0" smtClean="0">
                    <a:solidFill>
                      <a:srgbClr val="FFFFFF"/>
                    </a:solidFill>
                  </a:rPr>
                  <a:t>.</a:t>
                </a:r>
                <a:r>
                  <a:rPr lang="de-CH" altLang="de-DE" sz="1400" dirty="0">
                    <a:solidFill>
                      <a:srgbClr val="FFFFFF"/>
                    </a:solidFill>
                  </a:rPr>
                  <a:t> </a:t>
                </a:r>
                <a:r>
                  <a:rPr lang="de-CH" altLang="de-DE" sz="1400" dirty="0" smtClean="0">
                    <a:solidFill>
                      <a:srgbClr val="FFFFFF"/>
                    </a:solidFill>
                  </a:rPr>
                  <a:t>form.</a:t>
                </a:r>
                <a:endParaRPr lang="fr-FR" altLang="de-DE" sz="1400" dirty="0">
                  <a:solidFill>
                    <a:srgbClr val="FFFFFF"/>
                  </a:solidFill>
                </a:endParaRPr>
              </a:p>
            </p:txBody>
          </p:sp>
          <p:sp>
            <p:nvSpPr>
              <p:cNvPr id="22546" name="AutoShape 17"/>
              <p:cNvSpPr>
                <a:spLocks noChangeArrowheads="1"/>
              </p:cNvSpPr>
              <p:nvPr/>
            </p:nvSpPr>
            <p:spPr bwMode="auto">
              <a:xfrm>
                <a:off x="5262" y="2336"/>
                <a:ext cx="659"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fr-FR" altLang="de-DE" sz="1600" dirty="0"/>
              </a:p>
              <a:p>
                <a:pPr algn="ctr">
                  <a:spcBef>
                    <a:spcPct val="0"/>
                  </a:spcBef>
                </a:pPr>
                <a:r>
                  <a:rPr lang="de-CH" altLang="de-DE" sz="1400" dirty="0">
                    <a:solidFill>
                      <a:srgbClr val="FFFFFF"/>
                    </a:solidFill>
                  </a:rPr>
                  <a:t>3</a:t>
                </a:r>
                <a:r>
                  <a:rPr lang="de-CH" altLang="de-DE" sz="1400" baseline="30000" dirty="0">
                    <a:solidFill>
                      <a:srgbClr val="FFFFFF"/>
                    </a:solidFill>
                  </a:rPr>
                  <a:t>e</a:t>
                </a:r>
                <a:r>
                  <a:rPr lang="de-CH" altLang="de-DE" sz="1400" dirty="0">
                    <a:solidFill>
                      <a:srgbClr val="FFFFFF"/>
                    </a:solidFill>
                  </a:rPr>
                  <a:t> a</a:t>
                </a:r>
                <a:r>
                  <a:rPr lang="de-CH" altLang="de-DE" sz="1400" dirty="0" smtClean="0">
                    <a:solidFill>
                      <a:srgbClr val="FFFFFF"/>
                    </a:solidFill>
                  </a:rPr>
                  <a:t>.</a:t>
                </a:r>
                <a:r>
                  <a:rPr lang="de-CH" altLang="de-DE" sz="1400" dirty="0">
                    <a:solidFill>
                      <a:srgbClr val="FFFFFF"/>
                    </a:solidFill>
                  </a:rPr>
                  <a:t> </a:t>
                </a:r>
                <a:r>
                  <a:rPr lang="de-CH" altLang="de-DE" sz="1400" dirty="0" smtClean="0">
                    <a:solidFill>
                      <a:srgbClr val="FFFFFF"/>
                    </a:solidFill>
                  </a:rPr>
                  <a:t>form.</a:t>
                </a:r>
                <a:endParaRPr lang="fr-FR" altLang="de-DE" sz="1400" dirty="0">
                  <a:solidFill>
                    <a:srgbClr val="FFFFFF"/>
                  </a:solidFill>
                </a:endParaRPr>
              </a:p>
            </p:txBody>
          </p:sp>
        </p:grpSp>
        <p:sp>
          <p:nvSpPr>
            <p:cNvPr id="22542" name="AutoShape 18"/>
            <p:cNvSpPr>
              <a:spLocks noChangeArrowheads="1"/>
            </p:cNvSpPr>
            <p:nvPr/>
          </p:nvSpPr>
          <p:spPr bwMode="auto">
            <a:xfrm>
              <a:off x="5268" y="1981"/>
              <a:ext cx="653"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fr-FR" altLang="de-DE" sz="1600" dirty="0"/>
            </a:p>
            <a:p>
              <a:pPr algn="ctr">
                <a:spcBef>
                  <a:spcPct val="0"/>
                </a:spcBef>
              </a:pPr>
              <a:r>
                <a:rPr lang="de-CH" altLang="de-DE" sz="1400" dirty="0">
                  <a:solidFill>
                    <a:srgbClr val="FFFFFF"/>
                  </a:solidFill>
                </a:rPr>
                <a:t>4</a:t>
              </a:r>
              <a:r>
                <a:rPr lang="de-CH" altLang="de-DE" sz="1400" baseline="30000" dirty="0">
                  <a:solidFill>
                    <a:srgbClr val="FFFFFF"/>
                  </a:solidFill>
                </a:rPr>
                <a:t>e</a:t>
              </a:r>
              <a:r>
                <a:rPr lang="de-CH" altLang="de-DE" sz="1400" dirty="0">
                  <a:solidFill>
                    <a:srgbClr val="FFFFFF"/>
                  </a:solidFill>
                </a:rPr>
                <a:t> a</a:t>
              </a:r>
              <a:r>
                <a:rPr lang="de-CH" altLang="de-DE" sz="1400" dirty="0" smtClean="0">
                  <a:solidFill>
                    <a:srgbClr val="FFFFFF"/>
                  </a:solidFill>
                </a:rPr>
                <a:t>. form. </a:t>
              </a:r>
              <a:endParaRPr lang="fr-FR" altLang="de-DE" sz="1400" dirty="0">
                <a:solidFill>
                  <a:srgbClr val="FFFFFF"/>
                </a:solidFill>
              </a:endParaRPr>
            </a:p>
          </p:txBody>
        </p:sp>
      </p:grpSp>
      <p:grpSp>
        <p:nvGrpSpPr>
          <p:cNvPr id="977939" name="Group 19"/>
          <p:cNvGrpSpPr>
            <a:grpSpLocks/>
          </p:cNvGrpSpPr>
          <p:nvPr/>
        </p:nvGrpSpPr>
        <p:grpSpPr bwMode="auto">
          <a:xfrm>
            <a:off x="1436078" y="2513542"/>
            <a:ext cx="2699238" cy="2616729"/>
            <a:chOff x="980" y="1900"/>
            <a:chExt cx="1842" cy="1978"/>
          </a:xfrm>
        </p:grpSpPr>
        <p:sp>
          <p:nvSpPr>
            <p:cNvPr id="22536" name="Text Box 20"/>
            <p:cNvSpPr txBox="1">
              <a:spLocks noChangeArrowheads="1"/>
            </p:cNvSpPr>
            <p:nvPr/>
          </p:nvSpPr>
          <p:spPr bwMode="auto">
            <a:xfrm>
              <a:off x="998" y="3436"/>
              <a:ext cx="181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50000"/>
                </a:spcBef>
              </a:pPr>
              <a:r>
                <a:rPr lang="de-CH" altLang="de-DE" sz="1600" b="1"/>
                <a:t>Mécaniciens en maintenance d’automobiles</a:t>
              </a:r>
              <a:endParaRPr lang="fr-FR" altLang="de-DE" sz="1600" b="1"/>
            </a:p>
          </p:txBody>
        </p:sp>
        <p:sp>
          <p:nvSpPr>
            <p:cNvPr id="977941" name="Text Box 21"/>
            <p:cNvSpPr txBox="1">
              <a:spLocks noChangeArrowheads="1"/>
            </p:cNvSpPr>
            <p:nvPr/>
          </p:nvSpPr>
          <p:spPr bwMode="auto">
            <a:xfrm>
              <a:off x="980" y="1900"/>
              <a:ext cx="1794"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de-CH" sz="1600" b="1">
                  <a:effectLst>
                    <a:outerShdw blurRad="38100" dist="38100" dir="2700000" algn="tl">
                      <a:srgbClr val="C0C0C0"/>
                    </a:outerShdw>
                  </a:effectLst>
                </a:rPr>
                <a:t>Certificat fédéral de capacité</a:t>
              </a:r>
              <a:endParaRPr lang="fr-FR" sz="1600" b="1">
                <a:effectLst>
                  <a:outerShdw blurRad="38100" dist="38100" dir="2700000" algn="tl">
                    <a:srgbClr val="C0C0C0"/>
                  </a:outerShdw>
                </a:effectLst>
              </a:endParaRPr>
            </a:p>
          </p:txBody>
        </p:sp>
        <p:sp>
          <p:nvSpPr>
            <p:cNvPr id="22538" name="AutoShape 22"/>
            <p:cNvSpPr>
              <a:spLocks noChangeArrowheads="1"/>
            </p:cNvSpPr>
            <p:nvPr/>
          </p:nvSpPr>
          <p:spPr bwMode="auto">
            <a:xfrm>
              <a:off x="1016" y="2691"/>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fr-FR" altLang="de-DE" sz="1600"/>
            </a:p>
            <a:p>
              <a:pPr>
                <a:spcBef>
                  <a:spcPct val="0"/>
                </a:spcBef>
              </a:pPr>
              <a:r>
                <a:rPr lang="de-CH" altLang="de-DE" sz="1400">
                  <a:solidFill>
                    <a:srgbClr val="FFFFFF"/>
                  </a:solidFill>
                </a:rPr>
                <a:t>2</a:t>
              </a:r>
              <a:r>
                <a:rPr lang="de-CH" altLang="de-DE" sz="1400" baseline="30000">
                  <a:solidFill>
                    <a:srgbClr val="FFFFFF"/>
                  </a:solidFill>
                </a:rPr>
                <a:t>e</a:t>
              </a:r>
              <a:r>
                <a:rPr lang="de-CH" altLang="de-DE" sz="1400">
                  <a:solidFill>
                    <a:srgbClr val="FFFFFF"/>
                  </a:solidFill>
                </a:rPr>
                <a:t> année de formation</a:t>
              </a:r>
              <a:endParaRPr lang="fr-FR" altLang="de-DE" sz="1400">
                <a:solidFill>
                  <a:srgbClr val="FFFFFF"/>
                </a:solidFill>
              </a:endParaRPr>
            </a:p>
          </p:txBody>
        </p:sp>
        <p:sp>
          <p:nvSpPr>
            <p:cNvPr id="22539" name="AutoShape 23"/>
            <p:cNvSpPr>
              <a:spLocks noChangeArrowheads="1"/>
            </p:cNvSpPr>
            <p:nvPr/>
          </p:nvSpPr>
          <p:spPr bwMode="auto">
            <a:xfrm>
              <a:off x="1016" y="3052"/>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fr-FR" altLang="de-DE" sz="1600" dirty="0"/>
            </a:p>
            <a:p>
              <a:pPr>
                <a:spcBef>
                  <a:spcPct val="0"/>
                </a:spcBef>
              </a:pPr>
              <a:r>
                <a:rPr lang="de-CH" altLang="de-DE" sz="1400" dirty="0" smtClean="0">
                  <a:solidFill>
                    <a:srgbClr val="FFFFFF"/>
                  </a:solidFill>
                </a:rPr>
                <a:t>1</a:t>
              </a:r>
              <a:r>
                <a:rPr lang="de-CH" altLang="de-DE" sz="1400" baseline="30000" dirty="0" smtClean="0">
                  <a:solidFill>
                    <a:srgbClr val="FFFFFF"/>
                  </a:solidFill>
                </a:rPr>
                <a:t>ère</a:t>
              </a:r>
              <a:r>
                <a:rPr lang="de-CH" altLang="de-DE" sz="1400" dirty="0" smtClean="0">
                  <a:solidFill>
                    <a:srgbClr val="FFFFFF"/>
                  </a:solidFill>
                </a:rPr>
                <a:t> </a:t>
              </a:r>
              <a:r>
                <a:rPr lang="de-CH" altLang="de-DE" sz="1400" dirty="0" err="1">
                  <a:solidFill>
                    <a:srgbClr val="FFFFFF"/>
                  </a:solidFill>
                </a:rPr>
                <a:t>année</a:t>
              </a:r>
              <a:r>
                <a:rPr lang="de-CH" altLang="de-DE" sz="1400" dirty="0">
                  <a:solidFill>
                    <a:srgbClr val="FFFFFF"/>
                  </a:solidFill>
                </a:rPr>
                <a:t> de </a:t>
              </a:r>
              <a:r>
                <a:rPr lang="de-CH" altLang="de-DE" sz="1400" dirty="0" err="1">
                  <a:solidFill>
                    <a:srgbClr val="FFFFFF"/>
                  </a:solidFill>
                </a:rPr>
                <a:t>formation</a:t>
              </a:r>
              <a:endParaRPr lang="fr-FR" altLang="de-DE" sz="1400" dirty="0">
                <a:solidFill>
                  <a:srgbClr val="FFFFFF"/>
                </a:solidFill>
              </a:endParaRPr>
            </a:p>
          </p:txBody>
        </p:sp>
        <p:sp>
          <p:nvSpPr>
            <p:cNvPr id="22540" name="AutoShape 24"/>
            <p:cNvSpPr>
              <a:spLocks noChangeArrowheads="1"/>
            </p:cNvSpPr>
            <p:nvPr/>
          </p:nvSpPr>
          <p:spPr bwMode="auto">
            <a:xfrm>
              <a:off x="1010" y="2334"/>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fr-FR" altLang="de-DE" sz="1600"/>
            </a:p>
            <a:p>
              <a:pPr>
                <a:spcBef>
                  <a:spcPct val="0"/>
                </a:spcBef>
              </a:pPr>
              <a:r>
                <a:rPr lang="de-CH" altLang="de-DE" sz="1400">
                  <a:solidFill>
                    <a:srgbClr val="FFFFFF"/>
                  </a:solidFill>
                </a:rPr>
                <a:t>3</a:t>
              </a:r>
              <a:r>
                <a:rPr lang="de-CH" altLang="de-DE" sz="1400" baseline="30000">
                  <a:solidFill>
                    <a:srgbClr val="FFFFFF"/>
                  </a:solidFill>
                </a:rPr>
                <a:t>e</a:t>
              </a:r>
              <a:r>
                <a:rPr lang="de-CH" altLang="de-DE" sz="1400">
                  <a:solidFill>
                    <a:srgbClr val="FFFFFF"/>
                  </a:solidFill>
                </a:rPr>
                <a:t> année de formation</a:t>
              </a:r>
              <a:endParaRPr lang="fr-FR" altLang="de-DE" sz="1400">
                <a:solidFill>
                  <a:srgbClr val="FFFFFF"/>
                </a:solidFill>
              </a:endParaRPr>
            </a:p>
          </p:txBody>
        </p:sp>
      </p:grpSp>
    </p:spTree>
    <p:extLst>
      <p:ext uri="{BB962C8B-B14F-4D97-AF65-F5344CB8AC3E}">
        <p14:creationId xmlns:p14="http://schemas.microsoft.com/office/powerpoint/2010/main" val="3890748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77939"/>
                                        </p:tgtEl>
                                        <p:attrNameLst>
                                          <p:attrName>style.visibility</p:attrName>
                                        </p:attrNameLst>
                                      </p:cBhvr>
                                      <p:to>
                                        <p:strVal val="visible"/>
                                      </p:to>
                                    </p:set>
                                    <p:animEffect transition="in" filter="box(out)">
                                      <p:cBhvr>
                                        <p:cTn id="7" dur="500"/>
                                        <p:tgtEl>
                                          <p:spTgt spid="977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77925"/>
                                        </p:tgtEl>
                                        <p:attrNameLst>
                                          <p:attrName>style.visibility</p:attrName>
                                        </p:attrNameLst>
                                      </p:cBhvr>
                                      <p:to>
                                        <p:strVal val="visible"/>
                                      </p:to>
                                    </p:set>
                                    <p:animEffect transition="in" filter="box(out)">
                                      <p:cBhvr>
                                        <p:cTn id="12" dur="500"/>
                                        <p:tgtEl>
                                          <p:spTgt spid="9779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77924"/>
                                        </p:tgtEl>
                                        <p:attrNameLst>
                                          <p:attrName>style.visibility</p:attrName>
                                        </p:attrNameLst>
                                      </p:cBhvr>
                                      <p:to>
                                        <p:strVal val="visible"/>
                                      </p:to>
                                    </p:set>
                                    <p:animEffect transition="in" filter="box(out)">
                                      <p:cBhvr>
                                        <p:cTn id="17" dur="500"/>
                                        <p:tgtEl>
                                          <p:spTgt spid="9779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77923"/>
                                        </p:tgtEl>
                                        <p:attrNameLst>
                                          <p:attrName>style.visibility</p:attrName>
                                        </p:attrNameLst>
                                      </p:cBhvr>
                                      <p:to>
                                        <p:strVal val="visible"/>
                                      </p:to>
                                    </p:set>
                                    <p:animEffect transition="in" filter="box(out)">
                                      <p:cBhvr>
                                        <p:cTn id="22" dur="500"/>
                                        <p:tgtEl>
                                          <p:spTgt spid="9779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977932"/>
                                        </p:tgtEl>
                                        <p:attrNameLst>
                                          <p:attrName>style.visibility</p:attrName>
                                        </p:attrNameLst>
                                      </p:cBhvr>
                                      <p:to>
                                        <p:strVal val="visible"/>
                                      </p:to>
                                    </p:set>
                                    <p:animEffect transition="in" filter="box(out)">
                                      <p:cBhvr>
                                        <p:cTn id="27" dur="500"/>
                                        <p:tgtEl>
                                          <p:spTgt spid="977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animBg="1" autoUpdateAnimBg="0"/>
      <p:bldP spid="9779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67545" y="508000"/>
            <a:ext cx="83247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fr-FR" altLang="de-DE" b="1" dirty="0" smtClean="0">
                <a:solidFill>
                  <a:srgbClr val="FE0000"/>
                </a:solidFill>
              </a:rPr>
              <a:t>Assistants du commerce de détail AFP Logistique</a:t>
            </a:r>
            <a:r>
              <a:rPr lang="fr-FR" dirty="0" smtClean="0"/>
              <a:t/>
            </a:r>
            <a:br>
              <a:rPr lang="fr-FR" dirty="0" smtClean="0"/>
            </a:br>
            <a:r>
              <a:rPr lang="fr-FR" altLang="de-DE" b="1" dirty="0" smtClean="0">
                <a:solidFill>
                  <a:srgbClr val="FE0000"/>
                </a:solidFill>
              </a:rPr>
              <a:t>Formation initiale sur 2 ans</a:t>
            </a:r>
            <a:endParaRPr lang="fr-FR" altLang="de-DE" b="1" dirty="0">
              <a:solidFill>
                <a:srgbClr val="FE0000"/>
              </a:solidFill>
            </a:endParaRPr>
          </a:p>
        </p:txBody>
      </p:sp>
      <p:sp>
        <p:nvSpPr>
          <p:cNvPr id="4101" name="Rectangle 3"/>
          <p:cNvSpPr>
            <a:spLocks noChangeArrowheads="1"/>
          </p:cNvSpPr>
          <p:nvPr/>
        </p:nvSpPr>
        <p:spPr bwMode="auto">
          <a:xfrm>
            <a:off x="467545" y="1352021"/>
            <a:ext cx="6520876"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a:spcBef>
                <a:spcPct val="20000"/>
              </a:spcBef>
              <a:tabLst>
                <a:tab pos="2541044" algn="l"/>
              </a:tabLst>
              <a:defRPr/>
            </a:pPr>
            <a:r>
              <a:rPr lang="fr-FR" sz="1600" dirty="0" smtClean="0">
                <a:solidFill>
                  <a:srgbClr val="000000"/>
                </a:solidFill>
              </a:rPr>
              <a:t>Durée de la formation :	2 ans</a:t>
            </a:r>
          </a:p>
          <a:p>
            <a:pPr marL="2541044" indent="-2541044">
              <a:spcBef>
                <a:spcPct val="20000"/>
              </a:spcBef>
              <a:tabLst>
                <a:tab pos="2541044" algn="l"/>
              </a:tabLst>
              <a:defRPr/>
            </a:pPr>
            <a:r>
              <a:rPr lang="fr-FR" sz="1600" dirty="0" smtClean="0">
                <a:solidFill>
                  <a:srgbClr val="000000"/>
                </a:solidFill>
              </a:rPr>
              <a:t>Formation préalable :	Scolarité obligatoire terminée.</a:t>
            </a:r>
          </a:p>
          <a:p>
            <a:pPr marL="2541044" indent="-2541044">
              <a:spcBef>
                <a:spcPct val="20000"/>
              </a:spcBef>
              <a:tabLst>
                <a:tab pos="2541044" algn="l"/>
              </a:tabLst>
              <a:defRPr/>
            </a:pPr>
            <a:r>
              <a:rPr lang="fr-FR" sz="1600" dirty="0" smtClean="0">
                <a:solidFill>
                  <a:srgbClr val="000000"/>
                </a:solidFill>
              </a:rPr>
              <a:t>Prérequis :	Aimer parler avec les gens, les conseiller, leur vendre des produits ou des prestations, travailler en équipe</a:t>
            </a:r>
          </a:p>
          <a:p>
            <a:pPr marL="2541044" indent="-2541044">
              <a:spcBef>
                <a:spcPct val="20000"/>
              </a:spcBef>
              <a:tabLst>
                <a:tab pos="2541044" algn="l"/>
              </a:tabLst>
              <a:defRPr/>
            </a:pPr>
            <a:r>
              <a:rPr lang="fr-FR" sz="1600" dirty="0" smtClean="0">
                <a:solidFill>
                  <a:srgbClr val="000000"/>
                </a:solidFill>
              </a:rPr>
              <a:t>Condition :	Capacité à communiquer, flexibilité, résistance et intérêt pour la technique</a:t>
            </a:r>
          </a:p>
          <a:p>
            <a:pPr marL="2541044" indent="-2541044">
              <a:spcBef>
                <a:spcPct val="20000"/>
              </a:spcBef>
              <a:tabLst>
                <a:tab pos="2541044" algn="l"/>
              </a:tabLst>
              <a:defRPr/>
            </a:pPr>
            <a:r>
              <a:rPr lang="fr-FR" sz="1600" dirty="0" smtClean="0">
                <a:solidFill>
                  <a:srgbClr val="000000"/>
                </a:solidFill>
              </a:rPr>
              <a:t>Matières scolaires :	Les matières principales sont : pratique du commerce de détail, connaissances générales de la branche, langue standard, langue étrangère, économie, société</a:t>
            </a:r>
            <a:r>
              <a:rPr lang="fr-FR" dirty="0" smtClean="0"/>
              <a:t/>
            </a:r>
            <a:br>
              <a:rPr lang="fr-FR" dirty="0" smtClean="0"/>
            </a:br>
            <a:endParaRPr lang="fr-FR" sz="1600" dirty="0">
              <a:solidFill>
                <a:srgbClr val="000000"/>
              </a:solidFill>
            </a:endParaRPr>
          </a:p>
        </p:txBody>
      </p:sp>
      <p:sp>
        <p:nvSpPr>
          <p:cNvPr id="2" name="Rechteck 1"/>
          <p:cNvSpPr/>
          <p:nvPr/>
        </p:nvSpPr>
        <p:spPr>
          <a:xfrm>
            <a:off x="5389436" y="1086843"/>
            <a:ext cx="1672253" cy="369332"/>
          </a:xfrm>
          <a:prstGeom prst="rect">
            <a:avLst/>
          </a:prstGeom>
        </p:spPr>
        <p:txBody>
          <a:bodyPr wrap="none">
            <a:spAutoFit/>
          </a:bodyPr>
          <a:lstStyle/>
          <a:p>
            <a:r>
              <a:rPr lang="fr-FR" dirty="0" smtClean="0">
                <a:hlinkClick r:id="rId3" tooltip="Opens external link in new window"/>
              </a:rPr>
              <a:t>Court-métrage</a:t>
            </a:r>
            <a:endParaRPr lang="fr-FR" dirty="0"/>
          </a:p>
        </p:txBody>
      </p:sp>
      <p:pic>
        <p:nvPicPr>
          <p:cNvPr id="6" name="Grafik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88421" y="1561356"/>
            <a:ext cx="2137070" cy="3210817"/>
          </a:xfrm>
          <a:prstGeom prst="rect">
            <a:avLst/>
          </a:prstGeom>
        </p:spPr>
      </p:pic>
    </p:spTree>
    <p:extLst>
      <p:ext uri="{BB962C8B-B14F-4D97-AF65-F5344CB8AC3E}">
        <p14:creationId xmlns:p14="http://schemas.microsoft.com/office/powerpoint/2010/main" val="3796754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39553" y="508000"/>
            <a:ext cx="825275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fr-FR" altLang="de-DE" b="1" dirty="0" smtClean="0">
                <a:solidFill>
                  <a:srgbClr val="FE0000"/>
                </a:solidFill>
              </a:rPr>
              <a:t>Assistants du commerce de détail AFP Logistique</a:t>
            </a:r>
            <a:r>
              <a:rPr lang="fr-FR" dirty="0" smtClean="0"/>
              <a:t/>
            </a:r>
            <a:br>
              <a:rPr lang="fr-FR" dirty="0" smtClean="0"/>
            </a:br>
            <a:r>
              <a:rPr lang="fr-FR" altLang="de-DE" b="1" dirty="0" smtClean="0">
                <a:solidFill>
                  <a:srgbClr val="FE0000"/>
                </a:solidFill>
              </a:rPr>
              <a:t>Formation initiale sur 2 ans</a:t>
            </a:r>
            <a:endParaRPr lang="fr-FR" altLang="de-DE" b="1" dirty="0">
              <a:solidFill>
                <a:srgbClr val="FE0000"/>
              </a:solidFill>
            </a:endParaRPr>
          </a:p>
        </p:txBody>
      </p:sp>
      <p:sp>
        <p:nvSpPr>
          <p:cNvPr id="26627" name="Rectangle 3"/>
          <p:cNvSpPr>
            <a:spLocks noChangeArrowheads="1"/>
          </p:cNvSpPr>
          <p:nvPr/>
        </p:nvSpPr>
        <p:spPr bwMode="auto">
          <a:xfrm>
            <a:off x="539553" y="1352021"/>
            <a:ext cx="6448868"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marL="2867025" indent="-2867025" algn="l">
              <a:spcBef>
                <a:spcPct val="20000"/>
              </a:spcBef>
              <a:tabLst>
                <a:tab pos="2867025" algn="l"/>
              </a:tabLst>
              <a:defRPr>
                <a:solidFill>
                  <a:schemeClr val="tx1"/>
                </a:solidFill>
                <a:latin typeface="Arial" charset="0"/>
              </a:defRPr>
            </a:lvl1pPr>
            <a:lvl2pPr marL="742950" indent="-285750" algn="l">
              <a:spcBef>
                <a:spcPct val="20000"/>
              </a:spcBef>
              <a:tabLst>
                <a:tab pos="2867025" algn="l"/>
              </a:tabLst>
              <a:defRPr>
                <a:solidFill>
                  <a:schemeClr val="tx1"/>
                </a:solidFill>
                <a:latin typeface="Arial" charset="0"/>
              </a:defRPr>
            </a:lvl2pPr>
            <a:lvl3pPr marL="1143000" indent="-228600" algn="l">
              <a:spcBef>
                <a:spcPct val="20000"/>
              </a:spcBef>
              <a:tabLst>
                <a:tab pos="2867025" algn="l"/>
              </a:tabLst>
              <a:defRPr>
                <a:solidFill>
                  <a:schemeClr val="tx1"/>
                </a:solidFill>
                <a:latin typeface="Arial" charset="0"/>
              </a:defRPr>
            </a:lvl3pPr>
            <a:lvl4pPr marL="1600200" indent="-228600" algn="l">
              <a:spcBef>
                <a:spcPct val="20000"/>
              </a:spcBef>
              <a:tabLst>
                <a:tab pos="2867025" algn="l"/>
              </a:tabLst>
              <a:defRPr>
                <a:solidFill>
                  <a:schemeClr val="tx1"/>
                </a:solidFill>
                <a:latin typeface="Arial" charset="0"/>
              </a:defRPr>
            </a:lvl4pPr>
            <a:lvl5pPr marL="2057400" indent="-228600" algn="l">
              <a:spcBef>
                <a:spcPct val="20000"/>
              </a:spcBef>
              <a:tabLst>
                <a:tab pos="2867025" algn="l"/>
              </a:tabLst>
              <a:defRPr>
                <a:solidFill>
                  <a:schemeClr val="tx1"/>
                </a:solidFill>
                <a:latin typeface="Arial" charset="0"/>
              </a:defRPr>
            </a:lvl5pPr>
            <a:lvl6pPr marL="2514600" indent="-228600" eaLnBrk="0" fontAlgn="base" hangingPunct="0">
              <a:spcBef>
                <a:spcPct val="20000"/>
              </a:spcBef>
              <a:spcAft>
                <a:spcPct val="0"/>
              </a:spcAft>
              <a:tabLst>
                <a:tab pos="2867025" algn="l"/>
              </a:tabLst>
              <a:defRPr>
                <a:solidFill>
                  <a:schemeClr val="tx1"/>
                </a:solidFill>
                <a:latin typeface="Arial" charset="0"/>
              </a:defRPr>
            </a:lvl6pPr>
            <a:lvl7pPr marL="2971800" indent="-228600" eaLnBrk="0" fontAlgn="base" hangingPunct="0">
              <a:spcBef>
                <a:spcPct val="20000"/>
              </a:spcBef>
              <a:spcAft>
                <a:spcPct val="0"/>
              </a:spcAft>
              <a:tabLst>
                <a:tab pos="2867025" algn="l"/>
              </a:tabLst>
              <a:defRPr>
                <a:solidFill>
                  <a:schemeClr val="tx1"/>
                </a:solidFill>
                <a:latin typeface="Arial" charset="0"/>
              </a:defRPr>
            </a:lvl7pPr>
            <a:lvl8pPr marL="3429000" indent="-228600" eaLnBrk="0" fontAlgn="base" hangingPunct="0">
              <a:spcBef>
                <a:spcPct val="20000"/>
              </a:spcBef>
              <a:spcAft>
                <a:spcPct val="0"/>
              </a:spcAft>
              <a:tabLst>
                <a:tab pos="2867025" algn="l"/>
              </a:tabLst>
              <a:defRPr>
                <a:solidFill>
                  <a:schemeClr val="tx1"/>
                </a:solidFill>
                <a:latin typeface="Arial" charset="0"/>
              </a:defRPr>
            </a:lvl8pPr>
            <a:lvl9pPr marL="3886200" indent="-228600" eaLnBrk="0" fontAlgn="base" hangingPunct="0">
              <a:spcBef>
                <a:spcPct val="20000"/>
              </a:spcBef>
              <a:spcAft>
                <a:spcPct val="0"/>
              </a:spcAft>
              <a:tabLst>
                <a:tab pos="2867025" algn="l"/>
              </a:tabLst>
              <a:defRPr>
                <a:solidFill>
                  <a:schemeClr val="tx1"/>
                </a:solidFill>
                <a:latin typeface="Arial" charset="0"/>
              </a:defRPr>
            </a:lvl9pPr>
          </a:lstStyle>
          <a:p>
            <a:r>
              <a:rPr lang="fr-FR" altLang="de-DE" sz="1600" dirty="0" smtClean="0">
                <a:solidFill>
                  <a:srgbClr val="000000"/>
                </a:solidFill>
              </a:rPr>
              <a:t>Ecole </a:t>
            </a:r>
            <a:r>
              <a:rPr lang="fr-FR" altLang="de-DE" sz="1600" dirty="0">
                <a:solidFill>
                  <a:srgbClr val="000000"/>
                </a:solidFill>
              </a:rPr>
              <a:t>professionnelle 	</a:t>
            </a:r>
            <a:r>
              <a:rPr lang="fr-FR" altLang="de-DE" sz="1600" dirty="0" smtClean="0">
                <a:solidFill>
                  <a:srgbClr val="000000"/>
                </a:solidFill>
              </a:rPr>
              <a:t>1 </a:t>
            </a:r>
            <a:r>
              <a:rPr lang="fr-FR" altLang="de-DE" sz="1600" dirty="0">
                <a:solidFill>
                  <a:srgbClr val="000000"/>
                </a:solidFill>
              </a:rPr>
              <a:t>jour par semaine, on a </a:t>
            </a:r>
            <a:endParaRPr lang="fr-FR" altLang="de-DE" sz="1600" dirty="0" smtClean="0">
              <a:solidFill>
                <a:srgbClr val="000000"/>
              </a:solidFill>
            </a:endParaRPr>
          </a:p>
          <a:p>
            <a:r>
              <a:rPr lang="fr-FR" altLang="de-DE" sz="1600" dirty="0" smtClean="0">
                <a:solidFill>
                  <a:srgbClr val="000000"/>
                </a:solidFill>
              </a:rPr>
              <a:t>spécialisée :	l'enseignement en école professionnelle spécialisée. </a:t>
            </a:r>
          </a:p>
          <a:p>
            <a:r>
              <a:rPr lang="fr-FR" altLang="de-DE" sz="1600" dirty="0" smtClean="0">
                <a:solidFill>
                  <a:srgbClr val="000000"/>
                </a:solidFill>
              </a:rPr>
              <a:t>Cours interentreprises :	Afin de compléter la pratique professionnelle et l’enseignement scolaire, la formation comprend 8 jours de cours interentreprises (CI).</a:t>
            </a:r>
            <a:endParaRPr lang="fr-FR" altLang="de-DE" sz="1600" dirty="0">
              <a:solidFill>
                <a:srgbClr val="000000"/>
              </a:solidFill>
            </a:endParaRPr>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8421" y="1561356"/>
            <a:ext cx="2137070" cy="3210817"/>
          </a:xfrm>
          <a:prstGeom prst="rect">
            <a:avLst/>
          </a:prstGeom>
        </p:spPr>
      </p:pic>
    </p:spTree>
    <p:extLst>
      <p:ext uri="{BB962C8B-B14F-4D97-AF65-F5344CB8AC3E}">
        <p14:creationId xmlns:p14="http://schemas.microsoft.com/office/powerpoint/2010/main" val="447382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67545" y="508000"/>
            <a:ext cx="867645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fr-FR" altLang="de-DE" b="1" dirty="0" smtClean="0">
                <a:solidFill>
                  <a:srgbClr val="FE0000"/>
                </a:solidFill>
              </a:rPr>
              <a:t>Gestionnaires du commerce de détail CFC Logistique des pièces détachées</a:t>
            </a:r>
            <a:r>
              <a:rPr lang="fr-FR" dirty="0" smtClean="0"/>
              <a:t/>
            </a:r>
            <a:br>
              <a:rPr lang="fr-FR" dirty="0" smtClean="0"/>
            </a:br>
            <a:r>
              <a:rPr lang="fr-FR" altLang="de-DE" b="1" dirty="0" smtClean="0">
                <a:solidFill>
                  <a:srgbClr val="FE0000"/>
                </a:solidFill>
              </a:rPr>
              <a:t>Formation initiale sur 3 ans</a:t>
            </a:r>
            <a:endParaRPr lang="fr-FR" altLang="de-DE" b="1" dirty="0">
              <a:solidFill>
                <a:srgbClr val="FE0000"/>
              </a:solidFill>
            </a:endParaRPr>
          </a:p>
        </p:txBody>
      </p:sp>
      <p:sp>
        <p:nvSpPr>
          <p:cNvPr id="4101" name="Rectangle 3"/>
          <p:cNvSpPr>
            <a:spLocks noChangeArrowheads="1"/>
          </p:cNvSpPr>
          <p:nvPr/>
        </p:nvSpPr>
        <p:spPr bwMode="auto">
          <a:xfrm>
            <a:off x="467545" y="1352021"/>
            <a:ext cx="6520876"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a:spcBef>
                <a:spcPct val="20000"/>
              </a:spcBef>
              <a:tabLst>
                <a:tab pos="2541044" algn="l"/>
              </a:tabLst>
              <a:defRPr/>
            </a:pPr>
            <a:r>
              <a:rPr lang="fr-FR" sz="1600" dirty="0" smtClean="0">
                <a:solidFill>
                  <a:srgbClr val="000000"/>
                </a:solidFill>
              </a:rPr>
              <a:t>Durée de la formation :	3 ans</a:t>
            </a:r>
          </a:p>
          <a:p>
            <a:pPr marL="2541044" indent="-2541044">
              <a:spcBef>
                <a:spcPct val="20000"/>
              </a:spcBef>
              <a:tabLst>
                <a:tab pos="2541044" algn="l"/>
              </a:tabLst>
              <a:defRPr/>
            </a:pPr>
            <a:r>
              <a:rPr lang="fr-FR" sz="1600" dirty="0" smtClean="0">
                <a:solidFill>
                  <a:srgbClr val="000000"/>
                </a:solidFill>
              </a:rPr>
              <a:t>Spécialisation :	Conseil à la clientèle ou Gestion des marchandises</a:t>
            </a:r>
          </a:p>
          <a:p>
            <a:pPr marL="2541044" indent="-2541044">
              <a:spcBef>
                <a:spcPct val="20000"/>
              </a:spcBef>
              <a:tabLst>
                <a:tab pos="2541044" algn="l"/>
              </a:tabLst>
              <a:defRPr/>
            </a:pPr>
            <a:r>
              <a:rPr lang="fr-FR" sz="1600" dirty="0" smtClean="0">
                <a:solidFill>
                  <a:srgbClr val="000000"/>
                </a:solidFill>
              </a:rPr>
              <a:t>Formation préalable :	Scolarité obligatoire terminée, au niveau moyen ou supérieur</a:t>
            </a:r>
          </a:p>
          <a:p>
            <a:pPr marL="2541044" indent="-2541044">
              <a:spcBef>
                <a:spcPct val="20000"/>
              </a:spcBef>
              <a:tabLst>
                <a:tab pos="2541044" algn="l"/>
              </a:tabLst>
              <a:defRPr/>
            </a:pPr>
            <a:r>
              <a:rPr lang="fr-FR" sz="1600" dirty="0" smtClean="0">
                <a:solidFill>
                  <a:srgbClr val="000000"/>
                </a:solidFill>
              </a:rPr>
              <a:t>Prérequis :	Aimer parler avec les gens, les conseiller, leur vendre des produits et des prestations</a:t>
            </a:r>
          </a:p>
          <a:p>
            <a:pPr marL="2541044" indent="-2541044">
              <a:spcBef>
                <a:spcPct val="20000"/>
              </a:spcBef>
              <a:tabLst>
                <a:tab pos="2541044" algn="l"/>
              </a:tabLst>
              <a:defRPr/>
            </a:pPr>
            <a:r>
              <a:rPr lang="fr-FR" sz="1600" dirty="0" smtClean="0">
                <a:solidFill>
                  <a:srgbClr val="000000"/>
                </a:solidFill>
              </a:rPr>
              <a:t>Condition :	Capacité à communiquer, y compris en langue étrangère, autonome, intérêt pour la technique</a:t>
            </a:r>
          </a:p>
          <a:p>
            <a:pPr marL="2541044" indent="-2541044">
              <a:spcBef>
                <a:spcPct val="20000"/>
              </a:spcBef>
              <a:tabLst>
                <a:tab pos="2541044" algn="l"/>
              </a:tabLst>
              <a:defRPr/>
            </a:pPr>
            <a:r>
              <a:rPr lang="fr-FR" sz="1600" dirty="0" smtClean="0">
                <a:solidFill>
                  <a:srgbClr val="000000"/>
                </a:solidFill>
              </a:rPr>
              <a:t>Matières scolaires :	</a:t>
            </a:r>
            <a:r>
              <a:rPr lang="fr-FR" sz="1600" dirty="0" smtClean="0">
                <a:latin typeface="+mj-lt"/>
              </a:rPr>
              <a:t>Les matières principales sont :  connaissances du commerce de détail, connaissances générales de la branche, langue standard, langue étrangère, économie, société</a:t>
            </a:r>
            <a:r>
              <a:rPr lang="fr-FR" dirty="0" smtClean="0"/>
              <a:t/>
            </a:r>
            <a:br>
              <a:rPr lang="fr-FR" dirty="0" smtClean="0"/>
            </a:br>
            <a:endParaRPr lang="fr-FR" sz="1600" dirty="0">
              <a:solidFill>
                <a:srgbClr val="000000"/>
              </a:solidFill>
            </a:endParaRPr>
          </a:p>
        </p:txBody>
      </p:sp>
      <p:sp>
        <p:nvSpPr>
          <p:cNvPr id="2" name="Rechteck 1"/>
          <p:cNvSpPr/>
          <p:nvPr/>
        </p:nvSpPr>
        <p:spPr>
          <a:xfrm>
            <a:off x="5396763" y="1005907"/>
            <a:ext cx="1672253" cy="369332"/>
          </a:xfrm>
          <a:prstGeom prst="rect">
            <a:avLst/>
          </a:prstGeom>
        </p:spPr>
        <p:txBody>
          <a:bodyPr wrap="none">
            <a:spAutoFit/>
          </a:bodyPr>
          <a:lstStyle/>
          <a:p>
            <a:r>
              <a:rPr lang="fr-FR" dirty="0" smtClean="0">
                <a:hlinkClick r:id="rId3" tooltip="Opens external link in new window"/>
              </a:rPr>
              <a:t>Court-métrage</a:t>
            </a:r>
            <a:endParaRPr lang="fr-FR" dirty="0"/>
          </a:p>
        </p:txBody>
      </p:sp>
      <p:pic>
        <p:nvPicPr>
          <p:cNvPr id="6" name="Grafik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7711" y="1404962"/>
            <a:ext cx="2260826" cy="3396754"/>
          </a:xfrm>
          <a:prstGeom prst="rect">
            <a:avLst/>
          </a:prstGeom>
        </p:spPr>
      </p:pic>
    </p:spTree>
    <p:extLst>
      <p:ext uri="{BB962C8B-B14F-4D97-AF65-F5344CB8AC3E}">
        <p14:creationId xmlns:p14="http://schemas.microsoft.com/office/powerpoint/2010/main" val="665257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95536" y="409228"/>
            <a:ext cx="8629769"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fr-FR" altLang="de-DE" b="1" dirty="0" smtClean="0">
                <a:solidFill>
                  <a:srgbClr val="FE0000"/>
                </a:solidFill>
              </a:rPr>
              <a:t>Gestionnaires du commerce de détail CFC Logistique des pièces détachées</a:t>
            </a:r>
            <a:r>
              <a:rPr lang="fr-FR" dirty="0" smtClean="0"/>
              <a:t/>
            </a:r>
            <a:br>
              <a:rPr lang="fr-FR" dirty="0" smtClean="0"/>
            </a:br>
            <a:r>
              <a:rPr lang="fr-FR" altLang="de-DE" b="1" dirty="0" smtClean="0">
                <a:solidFill>
                  <a:srgbClr val="FE0000"/>
                </a:solidFill>
              </a:rPr>
              <a:t>Formation initiale sur 3 ans</a:t>
            </a:r>
            <a:endParaRPr lang="fr-FR" altLang="de-DE" b="1" dirty="0">
              <a:solidFill>
                <a:srgbClr val="FE0000"/>
              </a:solidFill>
            </a:endParaRPr>
          </a:p>
        </p:txBody>
      </p:sp>
      <p:sp>
        <p:nvSpPr>
          <p:cNvPr id="24579" name="Rectangle 3"/>
          <p:cNvSpPr>
            <a:spLocks noChangeArrowheads="1"/>
          </p:cNvSpPr>
          <p:nvPr/>
        </p:nvSpPr>
        <p:spPr bwMode="auto">
          <a:xfrm>
            <a:off x="467544" y="1146531"/>
            <a:ext cx="6410205"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marL="2867025" indent="-2867025" algn="l">
              <a:spcBef>
                <a:spcPct val="20000"/>
              </a:spcBef>
              <a:tabLst>
                <a:tab pos="2867025" algn="l"/>
              </a:tabLst>
              <a:defRPr>
                <a:solidFill>
                  <a:schemeClr val="tx1"/>
                </a:solidFill>
                <a:latin typeface="Arial" charset="0"/>
              </a:defRPr>
            </a:lvl1pPr>
            <a:lvl2pPr marL="742950" indent="-285750" algn="l">
              <a:spcBef>
                <a:spcPct val="20000"/>
              </a:spcBef>
              <a:tabLst>
                <a:tab pos="2867025" algn="l"/>
              </a:tabLst>
              <a:defRPr>
                <a:solidFill>
                  <a:schemeClr val="tx1"/>
                </a:solidFill>
                <a:latin typeface="Arial" charset="0"/>
              </a:defRPr>
            </a:lvl2pPr>
            <a:lvl3pPr marL="1143000" indent="-228600" algn="l">
              <a:spcBef>
                <a:spcPct val="20000"/>
              </a:spcBef>
              <a:tabLst>
                <a:tab pos="2867025" algn="l"/>
              </a:tabLst>
              <a:defRPr>
                <a:solidFill>
                  <a:schemeClr val="tx1"/>
                </a:solidFill>
                <a:latin typeface="Arial" charset="0"/>
              </a:defRPr>
            </a:lvl3pPr>
            <a:lvl4pPr marL="1600200" indent="-228600" algn="l">
              <a:spcBef>
                <a:spcPct val="20000"/>
              </a:spcBef>
              <a:tabLst>
                <a:tab pos="2867025" algn="l"/>
              </a:tabLst>
              <a:defRPr>
                <a:solidFill>
                  <a:schemeClr val="tx1"/>
                </a:solidFill>
                <a:latin typeface="Arial" charset="0"/>
              </a:defRPr>
            </a:lvl4pPr>
            <a:lvl5pPr marL="2057400" indent="-228600" algn="l">
              <a:spcBef>
                <a:spcPct val="20000"/>
              </a:spcBef>
              <a:tabLst>
                <a:tab pos="2867025" algn="l"/>
              </a:tabLst>
              <a:defRPr>
                <a:solidFill>
                  <a:schemeClr val="tx1"/>
                </a:solidFill>
                <a:latin typeface="Arial" charset="0"/>
              </a:defRPr>
            </a:lvl5pPr>
            <a:lvl6pPr marL="2514600" indent="-228600" eaLnBrk="0" fontAlgn="base" hangingPunct="0">
              <a:spcBef>
                <a:spcPct val="20000"/>
              </a:spcBef>
              <a:spcAft>
                <a:spcPct val="0"/>
              </a:spcAft>
              <a:tabLst>
                <a:tab pos="2867025" algn="l"/>
              </a:tabLst>
              <a:defRPr>
                <a:solidFill>
                  <a:schemeClr val="tx1"/>
                </a:solidFill>
                <a:latin typeface="Arial" charset="0"/>
              </a:defRPr>
            </a:lvl6pPr>
            <a:lvl7pPr marL="2971800" indent="-228600" eaLnBrk="0" fontAlgn="base" hangingPunct="0">
              <a:spcBef>
                <a:spcPct val="20000"/>
              </a:spcBef>
              <a:spcAft>
                <a:spcPct val="0"/>
              </a:spcAft>
              <a:tabLst>
                <a:tab pos="2867025" algn="l"/>
              </a:tabLst>
              <a:defRPr>
                <a:solidFill>
                  <a:schemeClr val="tx1"/>
                </a:solidFill>
                <a:latin typeface="Arial" charset="0"/>
              </a:defRPr>
            </a:lvl7pPr>
            <a:lvl8pPr marL="3429000" indent="-228600" eaLnBrk="0" fontAlgn="base" hangingPunct="0">
              <a:spcBef>
                <a:spcPct val="20000"/>
              </a:spcBef>
              <a:spcAft>
                <a:spcPct val="0"/>
              </a:spcAft>
              <a:tabLst>
                <a:tab pos="2867025" algn="l"/>
              </a:tabLst>
              <a:defRPr>
                <a:solidFill>
                  <a:schemeClr val="tx1"/>
                </a:solidFill>
                <a:latin typeface="Arial" charset="0"/>
              </a:defRPr>
            </a:lvl8pPr>
            <a:lvl9pPr marL="3886200" indent="-228600" eaLnBrk="0" fontAlgn="base" hangingPunct="0">
              <a:spcBef>
                <a:spcPct val="20000"/>
              </a:spcBef>
              <a:spcAft>
                <a:spcPct val="0"/>
              </a:spcAft>
              <a:tabLst>
                <a:tab pos="2867025" algn="l"/>
              </a:tabLst>
              <a:defRPr>
                <a:solidFill>
                  <a:schemeClr val="tx1"/>
                </a:solidFill>
                <a:latin typeface="Arial" charset="0"/>
              </a:defRPr>
            </a:lvl9pPr>
          </a:lstStyle>
          <a:p>
            <a:r>
              <a:rPr lang="fr-FR" altLang="de-DE" sz="1600" dirty="0" smtClean="0">
                <a:solidFill>
                  <a:srgbClr val="000000"/>
                </a:solidFill>
              </a:rPr>
              <a:t>Ecole </a:t>
            </a:r>
            <a:r>
              <a:rPr lang="fr-FR" altLang="de-DE" sz="1600" dirty="0">
                <a:solidFill>
                  <a:srgbClr val="000000"/>
                </a:solidFill>
              </a:rPr>
              <a:t>professionnelle </a:t>
            </a:r>
            <a:r>
              <a:rPr lang="fr-FR" altLang="de-DE" sz="1600" dirty="0" smtClean="0">
                <a:solidFill>
                  <a:srgbClr val="000000"/>
                </a:solidFill>
              </a:rPr>
              <a:t>	En </a:t>
            </a:r>
            <a:r>
              <a:rPr lang="fr-FR" altLang="de-DE" sz="1600" dirty="0">
                <a:solidFill>
                  <a:srgbClr val="000000"/>
                </a:solidFill>
              </a:rPr>
              <a:t>moyenne </a:t>
            </a:r>
            <a:r>
              <a:rPr lang="fr-FR" altLang="de-DE" sz="1600" dirty="0" smtClean="0">
                <a:solidFill>
                  <a:srgbClr val="000000"/>
                </a:solidFill>
              </a:rPr>
              <a:t>1½ </a:t>
            </a:r>
            <a:r>
              <a:rPr lang="fr-FR" altLang="de-DE" sz="1600" dirty="0">
                <a:solidFill>
                  <a:srgbClr val="000000"/>
                </a:solidFill>
              </a:rPr>
              <a:t>ou 2 jours par </a:t>
            </a:r>
            <a:endParaRPr lang="fr-FR" altLang="de-DE" sz="1600" dirty="0" smtClean="0">
              <a:solidFill>
                <a:srgbClr val="000000"/>
              </a:solidFill>
            </a:endParaRPr>
          </a:p>
          <a:p>
            <a:r>
              <a:rPr lang="fr-FR" altLang="de-DE" sz="1600" dirty="0" smtClean="0">
                <a:solidFill>
                  <a:srgbClr val="000000"/>
                </a:solidFill>
              </a:rPr>
              <a:t>spécialisée :	semaine, on a l'enseignement en école professionnelle spécialisée. </a:t>
            </a:r>
          </a:p>
          <a:p>
            <a:r>
              <a:rPr lang="fr-FR" altLang="de-DE" sz="1600" dirty="0" smtClean="0">
                <a:solidFill>
                  <a:srgbClr val="000000"/>
                </a:solidFill>
              </a:rPr>
              <a:t>Maturité professionnelle :	En cas de bonnes prestations, possibilité de passer la maturité professionnelle I</a:t>
            </a:r>
          </a:p>
          <a:p>
            <a:r>
              <a:rPr lang="fr-FR" altLang="de-DE" sz="1600" dirty="0" smtClean="0">
                <a:solidFill>
                  <a:srgbClr val="000000"/>
                </a:solidFill>
              </a:rPr>
              <a:t>Cours interentreprises :	Afin de compléter la pratique professionnelle et l’enseignement scolaire, la formation comprend 10 jours de cours interentreprises (CI).</a:t>
            </a:r>
          </a:p>
          <a:p>
            <a:r>
              <a:rPr lang="fr-FR" altLang="de-DE" sz="1600" dirty="0">
                <a:solidFill>
                  <a:srgbClr val="000000"/>
                </a:solidFill>
              </a:rPr>
              <a:t>Spécialisation </a:t>
            </a:r>
            <a:r>
              <a:rPr lang="fr-FR" altLang="de-DE" sz="1600" dirty="0" smtClean="0">
                <a:solidFill>
                  <a:srgbClr val="000000"/>
                </a:solidFill>
              </a:rPr>
              <a:t>	L'accent </a:t>
            </a:r>
            <a:r>
              <a:rPr lang="fr-FR" altLang="de-DE" sz="1600" dirty="0">
                <a:solidFill>
                  <a:srgbClr val="000000"/>
                </a:solidFill>
              </a:rPr>
              <a:t>est mis sur le conseil, le </a:t>
            </a:r>
            <a:endParaRPr lang="fr-FR" altLang="de-DE" sz="1600" dirty="0" smtClean="0">
              <a:solidFill>
                <a:srgbClr val="000000"/>
              </a:solidFill>
            </a:endParaRPr>
          </a:p>
          <a:p>
            <a:r>
              <a:rPr lang="fr-FR" altLang="de-DE" sz="1600" dirty="0" smtClean="0">
                <a:solidFill>
                  <a:srgbClr val="000000"/>
                </a:solidFill>
              </a:rPr>
              <a:t>Conseil à la clientèle :	service et la vente</a:t>
            </a:r>
          </a:p>
          <a:p>
            <a:r>
              <a:rPr lang="fr-FR" altLang="de-DE" sz="1600" dirty="0" smtClean="0">
                <a:solidFill>
                  <a:srgbClr val="000000"/>
                </a:solidFill>
              </a:rPr>
              <a:t>Spécialisation	La surveillance </a:t>
            </a:r>
            <a:r>
              <a:rPr lang="fr-FR" altLang="de-DE" sz="1600" dirty="0">
                <a:solidFill>
                  <a:srgbClr val="000000"/>
                </a:solidFill>
              </a:rPr>
              <a:t>des flux </a:t>
            </a:r>
            <a:r>
              <a:rPr lang="fr-FR" altLang="de-DE" sz="1600" dirty="0" smtClean="0">
                <a:solidFill>
                  <a:srgbClr val="000000"/>
                </a:solidFill>
              </a:rPr>
              <a:t>de </a:t>
            </a:r>
          </a:p>
          <a:p>
            <a:r>
              <a:rPr lang="fr-FR" altLang="de-DE" sz="1600" dirty="0" smtClean="0">
                <a:solidFill>
                  <a:srgbClr val="000000"/>
                </a:solidFill>
              </a:rPr>
              <a:t>Gestion </a:t>
            </a:r>
            <a:r>
              <a:rPr lang="fr-FR" altLang="de-DE" sz="1600" dirty="0">
                <a:solidFill>
                  <a:srgbClr val="000000"/>
                </a:solidFill>
              </a:rPr>
              <a:t>des </a:t>
            </a:r>
            <a:r>
              <a:rPr lang="fr-FR" altLang="de-DE" sz="1600" dirty="0" smtClean="0">
                <a:solidFill>
                  <a:srgbClr val="000000"/>
                </a:solidFill>
              </a:rPr>
              <a:t>marchandises :	marchandises et la mise à disposition du matériel commandé sont primordiales	</a:t>
            </a:r>
            <a:endParaRPr lang="fr-FR" altLang="de-DE" sz="1600" dirty="0">
              <a:solidFill>
                <a:srgbClr val="000000"/>
              </a:solidFill>
            </a:endParaRPr>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7711" y="1404962"/>
            <a:ext cx="2260826" cy="3396754"/>
          </a:xfrm>
          <a:prstGeom prst="rect">
            <a:avLst/>
          </a:prstGeom>
        </p:spPr>
      </p:pic>
    </p:spTree>
    <p:extLst>
      <p:ext uri="{BB962C8B-B14F-4D97-AF65-F5344CB8AC3E}">
        <p14:creationId xmlns:p14="http://schemas.microsoft.com/office/powerpoint/2010/main" val="37793210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67545" y="508000"/>
            <a:ext cx="8324764"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fr-FR" altLang="de-DE" b="1" dirty="0" smtClean="0">
                <a:solidFill>
                  <a:srgbClr val="FE0000"/>
                </a:solidFill>
              </a:rPr>
              <a:t>Employés de commerce CFC dans la branche automobile</a:t>
            </a:r>
            <a:r>
              <a:rPr lang="fr-FR" dirty="0" smtClean="0"/>
              <a:t/>
            </a:r>
            <a:br>
              <a:rPr lang="fr-FR" dirty="0" smtClean="0"/>
            </a:br>
            <a:r>
              <a:rPr lang="fr-FR" altLang="de-DE" b="1" dirty="0" smtClean="0">
                <a:solidFill>
                  <a:srgbClr val="FE0000"/>
                </a:solidFill>
              </a:rPr>
              <a:t>Formation initiale sur 3 ans</a:t>
            </a:r>
            <a:endParaRPr lang="fr-FR" altLang="de-DE" b="1" dirty="0">
              <a:solidFill>
                <a:srgbClr val="FE0000"/>
              </a:solidFill>
            </a:endParaRPr>
          </a:p>
        </p:txBody>
      </p:sp>
      <p:sp>
        <p:nvSpPr>
          <p:cNvPr id="4101" name="Rectangle 3"/>
          <p:cNvSpPr>
            <a:spLocks noChangeArrowheads="1"/>
          </p:cNvSpPr>
          <p:nvPr/>
        </p:nvSpPr>
        <p:spPr bwMode="auto">
          <a:xfrm>
            <a:off x="539552" y="1352021"/>
            <a:ext cx="6300865" cy="38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a:spcBef>
                <a:spcPct val="20000"/>
              </a:spcBef>
              <a:tabLst>
                <a:tab pos="2541044" algn="l"/>
              </a:tabLst>
              <a:defRPr/>
            </a:pPr>
            <a:r>
              <a:rPr lang="fr-FR" sz="1600" dirty="0" smtClean="0">
                <a:solidFill>
                  <a:srgbClr val="000000"/>
                </a:solidFill>
              </a:rPr>
              <a:t>Durée de la formation :	3 ans</a:t>
            </a:r>
          </a:p>
          <a:p>
            <a:pPr marL="2541044" indent="-2541044">
              <a:spcBef>
                <a:spcPct val="20000"/>
              </a:spcBef>
              <a:tabLst>
                <a:tab pos="2541044" algn="l"/>
              </a:tabLst>
              <a:defRPr/>
            </a:pPr>
            <a:r>
              <a:rPr lang="fr-FR" sz="1600" dirty="0" smtClean="0">
                <a:solidFill>
                  <a:srgbClr val="000000"/>
                </a:solidFill>
              </a:rPr>
              <a:t>Profils :	Formation initiale de base (profil B)</a:t>
            </a:r>
            <a:r>
              <a:rPr lang="fr-FR" dirty="0" smtClean="0"/>
              <a:t/>
            </a:r>
            <a:br>
              <a:rPr lang="fr-FR" dirty="0" smtClean="0"/>
            </a:br>
            <a:r>
              <a:rPr lang="fr-FR" sz="1600" dirty="0" smtClean="0">
                <a:solidFill>
                  <a:srgbClr val="000000"/>
                </a:solidFill>
              </a:rPr>
              <a:t>Formation initiale élargie (profil E)</a:t>
            </a:r>
          </a:p>
          <a:p>
            <a:pPr marL="2541044" indent="-2541044">
              <a:spcBef>
                <a:spcPct val="20000"/>
              </a:spcBef>
              <a:tabLst>
                <a:tab pos="2541044" algn="l"/>
              </a:tabLst>
              <a:defRPr/>
            </a:pPr>
            <a:r>
              <a:rPr lang="fr-FR" sz="1600" dirty="0" smtClean="0">
                <a:solidFill>
                  <a:srgbClr val="000000"/>
                </a:solidFill>
              </a:rPr>
              <a:t>Formation préalable :	Scolarité obligatoire terminée, au niveau moyen ou supérieur selon le profil choisi ;</a:t>
            </a:r>
            <a:r>
              <a:rPr lang="fr-FR" dirty="0" smtClean="0"/>
              <a:t/>
            </a:r>
            <a:br>
              <a:rPr lang="fr-FR" dirty="0" smtClean="0"/>
            </a:br>
            <a:r>
              <a:rPr lang="fr-FR" sz="1600" dirty="0" smtClean="0">
                <a:solidFill>
                  <a:srgbClr val="000000"/>
                </a:solidFill>
              </a:rPr>
              <a:t>maîtrise de la dactylographie</a:t>
            </a:r>
          </a:p>
          <a:p>
            <a:pPr marL="2541044" indent="-2541044">
              <a:spcBef>
                <a:spcPct val="20000"/>
              </a:spcBef>
              <a:tabLst>
                <a:tab pos="2541044" algn="l"/>
              </a:tabLst>
              <a:defRPr/>
            </a:pPr>
            <a:r>
              <a:rPr lang="fr-FR" sz="1600" dirty="0" smtClean="0">
                <a:solidFill>
                  <a:srgbClr val="000000"/>
                </a:solidFill>
              </a:rPr>
              <a:t>Prérequis :	Intérêt pour le travail commercial, réflexion interdisciplinaire et bonne compréhension, éloquence orale et écrite, capacité d'organisation, autonomie, comportement axé sur le client, intérêt pour la technique</a:t>
            </a:r>
            <a:endParaRPr lang="fr-FR" sz="1600" dirty="0">
              <a:solidFill>
                <a:srgbClr val="000000"/>
              </a:solidFill>
            </a:endParaRPr>
          </a:p>
        </p:txBody>
      </p:sp>
      <p:sp>
        <p:nvSpPr>
          <p:cNvPr id="2" name="Rechteck 1"/>
          <p:cNvSpPr/>
          <p:nvPr/>
        </p:nvSpPr>
        <p:spPr>
          <a:xfrm>
            <a:off x="5201673" y="958334"/>
            <a:ext cx="1672253" cy="369332"/>
          </a:xfrm>
          <a:prstGeom prst="rect">
            <a:avLst/>
          </a:prstGeom>
        </p:spPr>
        <p:txBody>
          <a:bodyPr wrap="none">
            <a:spAutoFit/>
          </a:bodyPr>
          <a:lstStyle/>
          <a:p>
            <a:r>
              <a:rPr lang="fr-FR" dirty="0" smtClean="0">
                <a:hlinkClick r:id="rId3" tooltip="Opens external link in new window"/>
              </a:rPr>
              <a:t>Court-métrage</a:t>
            </a:r>
            <a:endParaRPr lang="fr-FR" dirty="0"/>
          </a:p>
        </p:txBody>
      </p:sp>
      <p:pic>
        <p:nvPicPr>
          <p:cNvPr id="6" name="Grafik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8833" y="1352021"/>
            <a:ext cx="2515910" cy="3780000"/>
          </a:xfrm>
          <a:prstGeom prst="rect">
            <a:avLst/>
          </a:prstGeom>
        </p:spPr>
      </p:pic>
    </p:spTree>
    <p:extLst>
      <p:ext uri="{BB962C8B-B14F-4D97-AF65-F5344CB8AC3E}">
        <p14:creationId xmlns:p14="http://schemas.microsoft.com/office/powerpoint/2010/main" val="2225763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39553" y="508000"/>
            <a:ext cx="825275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fr-FR" altLang="de-DE" b="1" dirty="0" smtClean="0">
                <a:solidFill>
                  <a:srgbClr val="FE0000"/>
                </a:solidFill>
              </a:rPr>
              <a:t>Employés de commerce CFC dans la branche automobile</a:t>
            </a:r>
            <a:r>
              <a:rPr lang="fr-FR" dirty="0" smtClean="0"/>
              <a:t/>
            </a:r>
            <a:br>
              <a:rPr lang="fr-FR" dirty="0" smtClean="0"/>
            </a:br>
            <a:r>
              <a:rPr lang="fr-FR" altLang="de-DE" b="1" dirty="0" smtClean="0">
                <a:solidFill>
                  <a:srgbClr val="FE0000"/>
                </a:solidFill>
              </a:rPr>
              <a:t>Formation initiale sur 3 ans</a:t>
            </a:r>
            <a:endParaRPr lang="fr-FR" altLang="de-DE" b="1" dirty="0">
              <a:solidFill>
                <a:srgbClr val="FE0000"/>
              </a:solidFill>
            </a:endParaRPr>
          </a:p>
        </p:txBody>
      </p:sp>
      <p:sp>
        <p:nvSpPr>
          <p:cNvPr id="4101" name="Rectangle 3"/>
          <p:cNvSpPr>
            <a:spLocks noChangeArrowheads="1"/>
          </p:cNvSpPr>
          <p:nvPr/>
        </p:nvSpPr>
        <p:spPr bwMode="auto">
          <a:xfrm>
            <a:off x="539553" y="1352021"/>
            <a:ext cx="622613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marL="2541044" indent="-2541044">
              <a:spcBef>
                <a:spcPct val="20000"/>
              </a:spcBef>
              <a:tabLst>
                <a:tab pos="2541044" algn="l"/>
              </a:tabLst>
              <a:defRPr/>
            </a:pPr>
            <a:r>
              <a:rPr lang="fr-FR" sz="1600" dirty="0" smtClean="0">
                <a:solidFill>
                  <a:srgbClr val="000000"/>
                </a:solidFill>
              </a:rPr>
              <a:t>Matières scolaires :	Les matières principales sont : langue standard / 1 langue étrangère (profil B) ou 2 langues étrangères (profil E), information / communication / administration ; économie et société</a:t>
            </a:r>
          </a:p>
          <a:p>
            <a:pPr marL="2541044" indent="-2541044">
              <a:spcBef>
                <a:spcPct val="20000"/>
              </a:spcBef>
              <a:tabLst>
                <a:tab pos="2541044" algn="l"/>
              </a:tabLst>
              <a:defRPr/>
            </a:pPr>
            <a:r>
              <a:rPr lang="fr-FR" sz="1600" dirty="0" smtClean="0">
                <a:solidFill>
                  <a:srgbClr val="000000"/>
                </a:solidFill>
              </a:rPr>
              <a:t>Ecole </a:t>
            </a:r>
            <a:r>
              <a:rPr lang="fr-FR" sz="1600" dirty="0">
                <a:solidFill>
                  <a:srgbClr val="000000"/>
                </a:solidFill>
              </a:rPr>
              <a:t>professionnelle </a:t>
            </a:r>
            <a:r>
              <a:rPr lang="fr-FR" sz="1600" dirty="0" smtClean="0">
                <a:solidFill>
                  <a:srgbClr val="000000"/>
                </a:solidFill>
              </a:rPr>
              <a:t>	1</a:t>
            </a:r>
            <a:r>
              <a:rPr lang="fr-FR" sz="1600" baseline="30000" dirty="0" smtClean="0">
                <a:solidFill>
                  <a:srgbClr val="000000"/>
                </a:solidFill>
              </a:rPr>
              <a:t>ère</a:t>
            </a:r>
            <a:r>
              <a:rPr lang="fr-FR" sz="1600" dirty="0" smtClean="0">
                <a:solidFill>
                  <a:srgbClr val="000000"/>
                </a:solidFill>
              </a:rPr>
              <a:t>/2</a:t>
            </a:r>
            <a:r>
              <a:rPr lang="fr-FR" sz="1600" baseline="30000" dirty="0" smtClean="0">
                <a:solidFill>
                  <a:srgbClr val="000000"/>
                </a:solidFill>
              </a:rPr>
              <a:t>e</a:t>
            </a:r>
            <a:r>
              <a:rPr lang="fr-FR" sz="1600" dirty="0" smtClean="0">
                <a:solidFill>
                  <a:srgbClr val="000000"/>
                </a:solidFill>
              </a:rPr>
              <a:t> </a:t>
            </a:r>
            <a:r>
              <a:rPr lang="fr-FR" sz="1600" dirty="0">
                <a:solidFill>
                  <a:srgbClr val="000000"/>
                </a:solidFill>
              </a:rPr>
              <a:t>année : 2 jours par semaine</a:t>
            </a:r>
            <a:endParaRPr lang="fr-FR" sz="1600" dirty="0" smtClean="0">
              <a:solidFill>
                <a:srgbClr val="000000"/>
              </a:solidFill>
            </a:endParaRPr>
          </a:p>
          <a:p>
            <a:pPr marL="2541044" indent="-2541044">
              <a:spcBef>
                <a:spcPct val="20000"/>
              </a:spcBef>
              <a:tabLst>
                <a:tab pos="2541044" algn="l"/>
              </a:tabLst>
              <a:defRPr/>
            </a:pPr>
            <a:r>
              <a:rPr lang="fr-FR" sz="1600" dirty="0" smtClean="0">
                <a:solidFill>
                  <a:srgbClr val="000000"/>
                </a:solidFill>
              </a:rPr>
              <a:t>spécialisée :	3</a:t>
            </a:r>
            <a:r>
              <a:rPr lang="fr-FR" sz="1600" baseline="30000" dirty="0" smtClean="0">
                <a:solidFill>
                  <a:srgbClr val="000000"/>
                </a:solidFill>
              </a:rPr>
              <a:t>e</a:t>
            </a:r>
            <a:r>
              <a:rPr lang="fr-FR" sz="1600" dirty="0" smtClean="0">
                <a:solidFill>
                  <a:srgbClr val="000000"/>
                </a:solidFill>
              </a:rPr>
              <a:t> année : 1 jour par semaine (2 jours par semaine (profil E avec maturité professionnelle)</a:t>
            </a:r>
          </a:p>
          <a:p>
            <a:pPr marL="2541044" indent="-2541044">
              <a:spcBef>
                <a:spcPct val="20000"/>
              </a:spcBef>
              <a:tabLst>
                <a:tab pos="2541044" algn="l"/>
              </a:tabLst>
              <a:defRPr/>
            </a:pPr>
            <a:r>
              <a:rPr lang="fr-FR" sz="1600" dirty="0" smtClean="0">
                <a:solidFill>
                  <a:srgbClr val="000000"/>
                </a:solidFill>
              </a:rPr>
              <a:t>Maturité professionnelle :	Pendant la formation initiale, uniquement possible avec le profil E</a:t>
            </a:r>
          </a:p>
          <a:p>
            <a:pPr marL="2541044" indent="-2541044">
              <a:spcBef>
                <a:spcPct val="20000"/>
              </a:spcBef>
              <a:tabLst>
                <a:tab pos="2541044" algn="l"/>
              </a:tabLst>
              <a:defRPr/>
            </a:pPr>
            <a:r>
              <a:rPr lang="fr-FR" sz="1600" dirty="0" smtClean="0">
                <a:solidFill>
                  <a:srgbClr val="000000"/>
                </a:solidFill>
              </a:rPr>
              <a:t>Cours interentreprises :	Afin de compléter la pratique professionnelle et l’enseignement scolaire, la formation comprend 16 jours de cours interentreprises (CI).</a:t>
            </a:r>
          </a:p>
          <a:p>
            <a:pPr>
              <a:spcBef>
                <a:spcPct val="20000"/>
              </a:spcBef>
              <a:tabLst>
                <a:tab pos="2541044" algn="l"/>
              </a:tabLst>
              <a:defRPr/>
            </a:pPr>
            <a:endParaRPr lang="fr-FR" sz="1600" dirty="0">
              <a:solidFill>
                <a:srgbClr val="000000"/>
              </a:solidFill>
            </a:endParaRPr>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8833" y="1352021"/>
            <a:ext cx="2515910" cy="3780000"/>
          </a:xfrm>
          <a:prstGeom prst="rect">
            <a:avLst/>
          </a:prstGeom>
        </p:spPr>
      </p:pic>
    </p:spTree>
    <p:extLst>
      <p:ext uri="{BB962C8B-B14F-4D97-AF65-F5344CB8AC3E}">
        <p14:creationId xmlns:p14="http://schemas.microsoft.com/office/powerpoint/2010/main" val="1404557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467544" y="517525"/>
            <a:ext cx="8338319" cy="3095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spcBef>
                <a:spcPct val="0"/>
              </a:spcBef>
              <a:buFontTx/>
              <a:buNone/>
            </a:pPr>
            <a:r>
              <a:rPr lang="fr-FR" altLang="de-DE" sz="1800" b="1" dirty="0" smtClean="0">
                <a:solidFill>
                  <a:srgbClr val="FE0000"/>
                </a:solidFill>
              </a:rPr>
              <a:t>Données et faits sur l'Union professionnelle suisse de l'automobile (UPSA)</a:t>
            </a:r>
            <a:endParaRPr lang="fr-FR" altLang="de-DE" sz="1800" b="1" dirty="0">
              <a:solidFill>
                <a:srgbClr val="FE0000"/>
              </a:solidFill>
            </a:endParaRPr>
          </a:p>
        </p:txBody>
      </p:sp>
      <p:sp>
        <p:nvSpPr>
          <p:cNvPr id="15364" name="Rectangle 4"/>
          <p:cNvSpPr>
            <a:spLocks noChangeArrowheads="1"/>
          </p:cNvSpPr>
          <p:nvPr/>
        </p:nvSpPr>
        <p:spPr bwMode="auto">
          <a:xfrm>
            <a:off x="703263" y="1236663"/>
            <a:ext cx="7667625"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spcBef>
                <a:spcPct val="20000"/>
              </a:spcBef>
              <a:buFont typeface="Arial" pitchFamily="34" charset="0"/>
              <a:tabLst>
                <a:tab pos="190500" algn="l"/>
              </a:tabLst>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9pPr>
          </a:lstStyle>
          <a:p>
            <a:pPr>
              <a:spcBef>
                <a:spcPct val="50000"/>
              </a:spcBef>
              <a:buFontTx/>
              <a:buNone/>
            </a:pPr>
            <a:endParaRPr lang="fr-FR" altLang="de-DE" sz="1600" dirty="0">
              <a:solidFill>
                <a:srgbClr val="000000"/>
              </a:solidFill>
              <a:cs typeface="Arial" pitchFamily="34" charset="0"/>
            </a:endParaRPr>
          </a:p>
        </p:txBody>
      </p:sp>
      <p:sp>
        <p:nvSpPr>
          <p:cNvPr id="15365" name="Rectangle 5"/>
          <p:cNvSpPr>
            <a:spLocks noChangeArrowheads="1"/>
          </p:cNvSpPr>
          <p:nvPr/>
        </p:nvSpPr>
        <p:spPr bwMode="auto">
          <a:xfrm>
            <a:off x="8980488" y="-560388"/>
            <a:ext cx="16351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spAutoFit/>
          </a:bodyPr>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lgn="r">
              <a:spcBef>
                <a:spcPct val="0"/>
              </a:spcBef>
              <a:buFontTx/>
              <a:buNone/>
            </a:pPr>
            <a:endParaRPr lang="fr-FR" altLang="de-DE" sz="1800" dirty="0">
              <a:solidFill>
                <a:srgbClr val="000000"/>
              </a:solidFill>
              <a:latin typeface="Times" pitchFamily="18" charset="0"/>
              <a:cs typeface="Arial" pitchFamily="34" charset="0"/>
            </a:endParaRPr>
          </a:p>
        </p:txBody>
      </p:sp>
      <p:sp>
        <p:nvSpPr>
          <p:cNvPr id="15366" name="Text Box 6"/>
          <p:cNvSpPr txBox="1">
            <a:spLocks noChangeArrowheads="1"/>
          </p:cNvSpPr>
          <p:nvPr/>
        </p:nvSpPr>
        <p:spPr bwMode="auto">
          <a:xfrm>
            <a:off x="1368425" y="3894138"/>
            <a:ext cx="1651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spAutoFit/>
          </a:bodyPr>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lgn="r">
              <a:spcBef>
                <a:spcPct val="0"/>
              </a:spcBef>
              <a:buFontTx/>
              <a:buNone/>
            </a:pPr>
            <a:endParaRPr lang="fr-FR" altLang="de-DE" sz="1800" dirty="0">
              <a:solidFill>
                <a:srgbClr val="000000"/>
              </a:solidFill>
              <a:latin typeface="Times" pitchFamily="18" charset="0"/>
              <a:cs typeface="Arial" pitchFamily="34" charset="0"/>
            </a:endParaRPr>
          </a:p>
        </p:txBody>
      </p:sp>
      <p:sp>
        <p:nvSpPr>
          <p:cNvPr id="15367" name="Text Box 8"/>
          <p:cNvSpPr txBox="1">
            <a:spLocks noChangeArrowheads="1"/>
          </p:cNvSpPr>
          <p:nvPr/>
        </p:nvSpPr>
        <p:spPr bwMode="auto">
          <a:xfrm>
            <a:off x="715963" y="1471613"/>
            <a:ext cx="7845425" cy="377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spcBef>
                <a:spcPct val="0"/>
              </a:spcBef>
              <a:buFontTx/>
              <a:buNone/>
            </a:pPr>
            <a:r>
              <a:rPr lang="fr-FR" altLang="ko-KR" sz="1600" dirty="0" smtClean="0">
                <a:solidFill>
                  <a:srgbClr val="000000"/>
                </a:solidFill>
              </a:rPr>
              <a:t>L’UPSA compte près de </a:t>
            </a:r>
            <a:r>
              <a:rPr lang="fr-FR" altLang="ko-KR" sz="1600" b="1" dirty="0" smtClean="0">
                <a:solidFill>
                  <a:srgbClr val="000000"/>
                </a:solidFill>
              </a:rPr>
              <a:t>4 000 membres</a:t>
            </a:r>
            <a:r>
              <a:rPr lang="fr-FR" altLang="ko-KR" sz="1600" dirty="0" smtClean="0">
                <a:solidFill>
                  <a:srgbClr val="000000"/>
                </a:solidFill>
              </a:rPr>
              <a:t> avec </a:t>
            </a:r>
            <a:r>
              <a:rPr lang="fr-FR" altLang="ko-KR" sz="1600" b="1" dirty="0" smtClean="0">
                <a:solidFill>
                  <a:srgbClr val="000000"/>
                </a:solidFill>
              </a:rPr>
              <a:t>39 000 collaborateurs</a:t>
            </a:r>
            <a:r>
              <a:rPr lang="fr-FR" altLang="ko-KR" sz="1600" dirty="0" smtClean="0">
                <a:solidFill>
                  <a:srgbClr val="000000"/>
                </a:solidFill>
              </a:rPr>
              <a:t>, dont environ </a:t>
            </a:r>
            <a:r>
              <a:rPr lang="fr-FR" altLang="ko-KR" sz="1600" b="1" dirty="0" smtClean="0">
                <a:solidFill>
                  <a:srgbClr val="000000"/>
                </a:solidFill>
              </a:rPr>
              <a:t>8 500 suivent une formation ou une formation continue</a:t>
            </a:r>
            <a:r>
              <a:rPr lang="fr-FR" altLang="ko-KR" sz="1600" dirty="0" smtClean="0">
                <a:solidFill>
                  <a:srgbClr val="000000"/>
                </a:solidFill>
              </a:rPr>
              <a:t>. </a:t>
            </a:r>
          </a:p>
          <a:p>
            <a:pPr>
              <a:spcBef>
                <a:spcPct val="0"/>
              </a:spcBef>
              <a:buFontTx/>
              <a:buNone/>
            </a:pPr>
            <a:endParaRPr lang="fr-FR" altLang="ko-KR" sz="1600" dirty="0" smtClean="0">
              <a:solidFill>
                <a:srgbClr val="000000"/>
              </a:solidFill>
              <a:ea typeface="Gulim" pitchFamily="34" charset="-127"/>
              <a:cs typeface="Arial" pitchFamily="34" charset="0"/>
            </a:endParaRPr>
          </a:p>
          <a:p>
            <a:pPr>
              <a:spcBef>
                <a:spcPct val="0"/>
              </a:spcBef>
              <a:buFontTx/>
              <a:buNone/>
            </a:pPr>
            <a:r>
              <a:rPr lang="fr-FR" altLang="ko-KR" sz="1600" dirty="0" smtClean="0">
                <a:solidFill>
                  <a:srgbClr val="000000"/>
                </a:solidFill>
              </a:rPr>
              <a:t>Les garages UPSA sont indispensables au bon fonctionnement du transport et de l’économie. Ils vendent, assurent la maintenance et réparent la plus grande partie du parc de véhicules suisses qui compte plus de 5.5 millions d’unités.</a:t>
            </a:r>
          </a:p>
          <a:p>
            <a:pPr>
              <a:spcBef>
                <a:spcPct val="0"/>
              </a:spcBef>
              <a:buFontTx/>
              <a:buNone/>
            </a:pPr>
            <a:endParaRPr lang="fr-FR" altLang="ko-KR" sz="1600" dirty="0" smtClean="0">
              <a:solidFill>
                <a:srgbClr val="000000"/>
              </a:solidFill>
              <a:ea typeface="Gulim" pitchFamily="34" charset="-127"/>
              <a:cs typeface="Arial" pitchFamily="34" charset="0"/>
            </a:endParaRPr>
          </a:p>
          <a:p>
            <a:pPr>
              <a:spcBef>
                <a:spcPct val="0"/>
              </a:spcBef>
              <a:buFontTx/>
              <a:buNone/>
            </a:pPr>
            <a:r>
              <a:rPr lang="fr-FR" altLang="ko-KR" sz="1600" dirty="0" smtClean="0">
                <a:solidFill>
                  <a:srgbClr val="000000"/>
                </a:solidFill>
              </a:rPr>
              <a:t>En Suisse, un emploi sur huit dépend directement ou indirectement de l'automobile.</a:t>
            </a:r>
          </a:p>
          <a:p>
            <a:pPr>
              <a:spcBef>
                <a:spcPct val="0"/>
              </a:spcBef>
              <a:buFontTx/>
              <a:buNone/>
            </a:pPr>
            <a:endParaRPr lang="fr-FR" altLang="ko-KR" sz="1600" dirty="0" smtClean="0">
              <a:solidFill>
                <a:srgbClr val="000000"/>
              </a:solidFill>
              <a:ea typeface="Gulim" pitchFamily="34" charset="-127"/>
              <a:cs typeface="Arial" pitchFamily="34" charset="0"/>
            </a:endParaRPr>
          </a:p>
          <a:p>
            <a:pPr>
              <a:spcBef>
                <a:spcPct val="0"/>
              </a:spcBef>
              <a:buFontTx/>
              <a:buNone/>
            </a:pPr>
            <a:r>
              <a:rPr lang="fr-FR" altLang="ko-KR" sz="1600" dirty="0" smtClean="0">
                <a:solidFill>
                  <a:srgbClr val="000000"/>
                </a:solidFill>
              </a:rPr>
              <a:t>Les 226 700 personnes au service de l'ensemble de la branche automobile suisse réalisent chaque année un chiffre d'affaires de CHF 90 milliards (2009) ce qui correspond à 17% du produit intérieur brut (PIB) de la Suisse.</a:t>
            </a:r>
          </a:p>
          <a:p>
            <a:pPr>
              <a:spcBef>
                <a:spcPct val="0"/>
              </a:spcBef>
              <a:buFontTx/>
              <a:buNone/>
            </a:pPr>
            <a:endParaRPr lang="fr-FR" altLang="ko-KR" sz="1600" dirty="0" smtClean="0">
              <a:solidFill>
                <a:srgbClr val="000000"/>
              </a:solidFill>
              <a:ea typeface="Gulim" pitchFamily="34" charset="-127"/>
              <a:cs typeface="Arial" pitchFamily="34" charset="0"/>
            </a:endParaRPr>
          </a:p>
          <a:p>
            <a:pPr>
              <a:spcBef>
                <a:spcPct val="0"/>
              </a:spcBef>
              <a:buFontTx/>
              <a:buNone/>
            </a:pPr>
            <a:r>
              <a:rPr lang="fr-FR" altLang="ko-KR" sz="1600" dirty="0" smtClean="0">
                <a:solidFill>
                  <a:srgbClr val="000000"/>
                </a:solidFill>
              </a:rPr>
              <a:t>Le chiffre d’affaires annuel de la branche automobile est estimé à près de CHF 33.9 milliards (2011).</a:t>
            </a:r>
            <a:endParaRPr lang="fr-FR" altLang="ko-KR" sz="1600" dirty="0">
              <a:solidFill>
                <a:srgbClr val="000000"/>
              </a:solidFill>
            </a:endParaRPr>
          </a:p>
        </p:txBody>
      </p:sp>
    </p:spTree>
    <p:extLst>
      <p:ext uri="{BB962C8B-B14F-4D97-AF65-F5344CB8AC3E}">
        <p14:creationId xmlns:p14="http://schemas.microsoft.com/office/powerpoint/2010/main" val="1272449664"/>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680346"/>
          </a:xfrm>
          <a:prstGeom prst="rect">
            <a:avLst/>
          </a:prstGeom>
        </p:spPr>
      </p:pic>
    </p:spTree>
    <p:extLst>
      <p:ext uri="{BB962C8B-B14F-4D97-AF65-F5344CB8AC3E}">
        <p14:creationId xmlns:p14="http://schemas.microsoft.com/office/powerpoint/2010/main" val="111579982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2"/>
          </p:nvPr>
        </p:nvSpPr>
        <p:spPr>
          <a:xfrm>
            <a:off x="452775" y="1561356"/>
            <a:ext cx="4916852" cy="3636405"/>
          </a:xfrm>
        </p:spPr>
        <p:txBody>
          <a:bodyPr/>
          <a:lstStyle/>
          <a:p>
            <a:r>
              <a:rPr lang="fr-FR" b="1" dirty="0" smtClean="0"/>
              <a:t>Examen professionnel supérieur (EPS)</a:t>
            </a:r>
          </a:p>
          <a:p>
            <a:pPr marL="285750" indent="-285750">
              <a:buFont typeface="Wingdings" panose="05000000000000000000" pitchFamily="2" charset="2"/>
              <a:buChar char="Ø"/>
            </a:pPr>
            <a:r>
              <a:rPr lang="fr-FR" dirty="0" smtClean="0"/>
              <a:t>Gestionnaires d’entreprise diplômés secteur automobile</a:t>
            </a:r>
          </a:p>
          <a:p>
            <a:endParaRPr lang="fr-FR" b="1" dirty="0" smtClean="0"/>
          </a:p>
          <a:p>
            <a:r>
              <a:rPr lang="fr-FR" b="1" dirty="0" smtClean="0"/>
              <a:t>Examens professionnels (EP)</a:t>
            </a:r>
          </a:p>
          <a:p>
            <a:pPr marL="285750" indent="-285750">
              <a:buFont typeface="Wingdings" panose="05000000000000000000" pitchFamily="2" charset="2"/>
              <a:buChar char="Ø"/>
            </a:pPr>
            <a:r>
              <a:rPr lang="fr-FR" dirty="0" smtClean="0"/>
              <a:t>Diagnosticiens d’automobiles</a:t>
            </a:r>
          </a:p>
          <a:p>
            <a:pPr marL="285750" indent="-285750">
              <a:buFont typeface="Wingdings" panose="05000000000000000000" pitchFamily="2" charset="2"/>
              <a:buChar char="Ø"/>
            </a:pPr>
            <a:r>
              <a:rPr lang="fr-FR" dirty="0" smtClean="0"/>
              <a:t>Coordinateurs d'atelier automobile</a:t>
            </a:r>
          </a:p>
          <a:p>
            <a:endParaRPr lang="fr-FR" dirty="0" smtClean="0"/>
          </a:p>
          <a:p>
            <a:r>
              <a:rPr lang="fr-FR" b="1" dirty="0" smtClean="0"/>
              <a:t>Examens professionnels (EP)</a:t>
            </a:r>
          </a:p>
          <a:p>
            <a:pPr marL="285750" indent="-285750">
              <a:buFont typeface="Wingdings" panose="05000000000000000000" pitchFamily="2" charset="2"/>
              <a:buChar char="Ø"/>
            </a:pPr>
            <a:r>
              <a:rPr lang="fr-FR" dirty="0" smtClean="0"/>
              <a:t>Conseillers de vente automobile</a:t>
            </a:r>
          </a:p>
          <a:p>
            <a:pPr marL="285750" indent="-285750">
              <a:buFont typeface="Wingdings" panose="05000000000000000000" pitchFamily="2" charset="2"/>
              <a:buChar char="Ø"/>
            </a:pPr>
            <a:r>
              <a:rPr lang="fr-FR" dirty="0" smtClean="0"/>
              <a:t>Conseillers à la clientèle dans la branche automobile</a:t>
            </a:r>
          </a:p>
          <a:p>
            <a:pPr marL="285750" indent="-285750">
              <a:buFont typeface="Wingdings" panose="05000000000000000000" pitchFamily="2" charset="2"/>
              <a:buChar char="Ø"/>
            </a:pPr>
            <a:r>
              <a:rPr lang="fr-FR" dirty="0" smtClean="0"/>
              <a:t>Secouristes routiers</a:t>
            </a:r>
          </a:p>
          <a:p>
            <a:endParaRPr lang="fr-FR" dirty="0" smtClean="0"/>
          </a:p>
          <a:p>
            <a:endParaRPr lang="fr-FR" dirty="0"/>
          </a:p>
        </p:txBody>
      </p:sp>
      <p:pic>
        <p:nvPicPr>
          <p:cNvPr id="5" name="Bildplatzhalter 4"/>
          <p:cNvPicPr>
            <a:picLocks noGrp="1" noChangeAspect="1"/>
          </p:cNvPicPr>
          <p:nvPr>
            <p:ph type="pic" sz="quarter" idx="15"/>
          </p:nvPr>
        </p:nvPicPr>
        <p:blipFill>
          <a:blip r:embed="rId2" cstate="email">
            <a:extLst>
              <a:ext uri="{28A0092B-C50C-407E-A947-70E740481C1C}">
                <a14:useLocalDpi xmlns:a14="http://schemas.microsoft.com/office/drawing/2010/main"/>
              </a:ext>
            </a:extLst>
          </a:blip>
          <a:srcRect l="20384" r="20384"/>
          <a:stretch>
            <a:fillRect/>
          </a:stretch>
        </p:blipFill>
        <p:spPr/>
      </p:pic>
      <p:sp>
        <p:nvSpPr>
          <p:cNvPr id="2" name="Titel 1"/>
          <p:cNvSpPr>
            <a:spLocks noGrp="1"/>
          </p:cNvSpPr>
          <p:nvPr>
            <p:ph type="title"/>
          </p:nvPr>
        </p:nvSpPr>
        <p:spPr/>
        <p:txBody>
          <a:bodyPr/>
          <a:lstStyle/>
          <a:p>
            <a:r>
              <a:rPr lang="fr-FR" dirty="0" smtClean="0"/>
              <a:t>Formation professionnelle supérieure</a:t>
            </a:r>
            <a:endParaRPr lang="fr-FR" dirty="0"/>
          </a:p>
        </p:txBody>
      </p:sp>
    </p:spTree>
    <p:extLst>
      <p:ext uri="{BB962C8B-B14F-4D97-AF65-F5344CB8AC3E}">
        <p14:creationId xmlns:p14="http://schemas.microsoft.com/office/powerpoint/2010/main" val="137599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7"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1587" y="877281"/>
            <a:ext cx="7423394" cy="736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71634" y="3157534"/>
            <a:ext cx="2928938" cy="146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1588" y="1837387"/>
            <a:ext cx="3711696" cy="967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4812028" y="1657367"/>
            <a:ext cx="3360373" cy="3640420"/>
          </a:xfrm>
          <a:prstGeom prst="rect">
            <a:avLst/>
          </a:prstGeom>
          <a:noFill/>
        </p:spPr>
        <p:txBody>
          <a:bodyPr wrap="square" rtlCol="0">
            <a:spAutoFit/>
          </a:bodyPr>
          <a:lstStyle/>
          <a:p>
            <a:r>
              <a:rPr lang="de-CH" b="1" dirty="0" err="1"/>
              <a:t>Capacités</a:t>
            </a:r>
            <a:r>
              <a:rPr lang="de-CH" b="1" dirty="0"/>
              <a:t> / </a:t>
            </a:r>
            <a:r>
              <a:rPr lang="de-CH" b="1" dirty="0" err="1"/>
              <a:t>Fonction</a:t>
            </a:r>
            <a:r>
              <a:rPr lang="de-CH" b="1" dirty="0"/>
              <a:t> (</a:t>
            </a:r>
            <a:r>
              <a:rPr lang="de-CH" b="1" dirty="0" err="1"/>
              <a:t>tâches</a:t>
            </a:r>
            <a:r>
              <a:rPr lang="de-CH" b="1" dirty="0"/>
              <a:t>)</a:t>
            </a:r>
            <a:endParaRPr lang="de-CH" sz="1167" dirty="0"/>
          </a:p>
          <a:p>
            <a:pPr marL="238115" indent="-238115">
              <a:spcBef>
                <a:spcPts val="500"/>
              </a:spcBef>
              <a:buFont typeface="Wingdings" panose="05000000000000000000" pitchFamily="2" charset="2"/>
              <a:buChar char="Ø"/>
            </a:pPr>
            <a:r>
              <a:rPr lang="de-CH" sz="1167" dirty="0" err="1"/>
              <a:t>capacités</a:t>
            </a:r>
            <a:r>
              <a:rPr lang="de-CH" sz="1167" dirty="0"/>
              <a:t> </a:t>
            </a:r>
            <a:r>
              <a:rPr lang="de-CH" sz="1167" dirty="0" err="1"/>
              <a:t>marquées</a:t>
            </a:r>
            <a:r>
              <a:rPr lang="de-CH" sz="1167" dirty="0"/>
              <a:t> </a:t>
            </a:r>
            <a:r>
              <a:rPr lang="de-CH" sz="1167" dirty="0" err="1"/>
              <a:t>pour</a:t>
            </a:r>
            <a:r>
              <a:rPr lang="de-CH" sz="1167" dirty="0"/>
              <a:t> les </a:t>
            </a:r>
            <a:r>
              <a:rPr lang="de-CH" sz="1167" dirty="0" err="1"/>
              <a:t>diagnostics</a:t>
            </a:r>
            <a:r>
              <a:rPr lang="de-CH" sz="1167" dirty="0"/>
              <a:t> </a:t>
            </a:r>
            <a:r>
              <a:rPr lang="de-CH" sz="1167" dirty="0">
                <a:sym typeface="Wingdings" panose="05000000000000000000" pitchFamily="2" charset="2"/>
              </a:rPr>
              <a:t></a:t>
            </a:r>
            <a:r>
              <a:rPr lang="de-CH" sz="1167" dirty="0"/>
              <a:t/>
            </a:r>
            <a:br>
              <a:rPr lang="de-CH" sz="1167" dirty="0"/>
            </a:br>
            <a:r>
              <a:rPr lang="de-CH" sz="1167" dirty="0" err="1"/>
              <a:t>spécialistes</a:t>
            </a:r>
            <a:r>
              <a:rPr lang="de-CH" sz="1167" dirty="0"/>
              <a:t> </a:t>
            </a:r>
            <a:r>
              <a:rPr lang="de-CH" sz="1167" dirty="0" err="1"/>
              <a:t>pour</a:t>
            </a:r>
            <a:r>
              <a:rPr lang="de-CH" sz="1167" dirty="0"/>
              <a:t> la </a:t>
            </a:r>
            <a:r>
              <a:rPr lang="de-CH" sz="1167" dirty="0" err="1"/>
              <a:t>recherche</a:t>
            </a:r>
            <a:r>
              <a:rPr lang="de-CH" sz="1167" dirty="0"/>
              <a:t> de </a:t>
            </a:r>
            <a:r>
              <a:rPr lang="de-CH" sz="1167" dirty="0" err="1"/>
              <a:t>défauts</a:t>
            </a:r>
            <a:r>
              <a:rPr lang="de-CH" sz="1167" dirty="0"/>
              <a:t> </a:t>
            </a:r>
            <a:r>
              <a:rPr lang="de-CH" sz="1167" dirty="0" err="1"/>
              <a:t>sur</a:t>
            </a:r>
            <a:r>
              <a:rPr lang="de-CH" sz="1167" dirty="0"/>
              <a:t> des </a:t>
            </a:r>
            <a:r>
              <a:rPr lang="de-CH" sz="1167" dirty="0" err="1"/>
              <a:t>composants</a:t>
            </a:r>
            <a:r>
              <a:rPr lang="de-CH" sz="1167" dirty="0"/>
              <a:t> et </a:t>
            </a:r>
            <a:r>
              <a:rPr lang="de-CH" sz="1167" dirty="0" err="1"/>
              <a:t>systèmes</a:t>
            </a:r>
            <a:r>
              <a:rPr lang="de-CH" sz="1167" dirty="0"/>
              <a:t> automobiles</a:t>
            </a:r>
          </a:p>
          <a:p>
            <a:pPr marL="238115" indent="-238115">
              <a:spcBef>
                <a:spcPts val="500"/>
              </a:spcBef>
              <a:buFont typeface="Wingdings" panose="05000000000000000000" pitchFamily="2" charset="2"/>
              <a:buChar char="Ø"/>
            </a:pPr>
            <a:r>
              <a:rPr lang="de-CH" sz="1167" dirty="0" err="1"/>
              <a:t>capacité</a:t>
            </a:r>
            <a:r>
              <a:rPr lang="de-CH" sz="1167" dirty="0"/>
              <a:t> de </a:t>
            </a:r>
            <a:r>
              <a:rPr lang="de-CH" sz="1167" dirty="0" err="1"/>
              <a:t>réflexion</a:t>
            </a:r>
            <a:r>
              <a:rPr lang="de-CH" sz="1167" dirty="0"/>
              <a:t> </a:t>
            </a:r>
            <a:r>
              <a:rPr lang="de-CH" sz="1167" dirty="0" err="1"/>
              <a:t>analytique</a:t>
            </a:r>
            <a:endParaRPr lang="de-CH" sz="1167" dirty="0"/>
          </a:p>
          <a:p>
            <a:pPr marL="238115" indent="-238115">
              <a:spcBef>
                <a:spcPts val="500"/>
              </a:spcBef>
              <a:buFont typeface="Wingdings" panose="05000000000000000000" pitchFamily="2" charset="2"/>
              <a:buChar char="Ø"/>
            </a:pPr>
            <a:r>
              <a:rPr lang="de-CH" sz="1167" dirty="0" err="1"/>
              <a:t>endurance</a:t>
            </a:r>
            <a:endParaRPr lang="de-CH" sz="1167" dirty="0"/>
          </a:p>
          <a:p>
            <a:pPr marL="238115" indent="-238115">
              <a:spcBef>
                <a:spcPts val="500"/>
              </a:spcBef>
              <a:buFont typeface="Wingdings" panose="05000000000000000000" pitchFamily="2" charset="2"/>
              <a:buChar char="Ø"/>
            </a:pPr>
            <a:r>
              <a:rPr lang="de-CH" sz="1167" dirty="0" err="1"/>
              <a:t>exécution</a:t>
            </a:r>
            <a:r>
              <a:rPr lang="de-CH" sz="1167" dirty="0"/>
              <a:t> de </a:t>
            </a:r>
            <a:r>
              <a:rPr lang="de-CH" sz="1167" dirty="0" err="1"/>
              <a:t>travaux</a:t>
            </a:r>
            <a:r>
              <a:rPr lang="de-CH" sz="1167" dirty="0"/>
              <a:t> de </a:t>
            </a:r>
            <a:r>
              <a:rPr lang="de-CH" sz="1167" dirty="0" err="1"/>
              <a:t>réparation</a:t>
            </a:r>
            <a:r>
              <a:rPr lang="de-CH" sz="1167" dirty="0"/>
              <a:t> </a:t>
            </a:r>
            <a:r>
              <a:rPr lang="de-CH" sz="1167" dirty="0" err="1"/>
              <a:t>complexes</a:t>
            </a:r>
            <a:endParaRPr lang="de-CH" sz="1167" dirty="0"/>
          </a:p>
          <a:p>
            <a:pPr marL="238115" indent="-238115">
              <a:spcBef>
                <a:spcPts val="500"/>
              </a:spcBef>
              <a:buFont typeface="Wingdings" panose="05000000000000000000" pitchFamily="2" charset="2"/>
              <a:buChar char="Ø"/>
            </a:pPr>
            <a:r>
              <a:rPr lang="de-CH" sz="1167" dirty="0"/>
              <a:t>haut </a:t>
            </a:r>
            <a:r>
              <a:rPr lang="de-CH" sz="1167" dirty="0" err="1"/>
              <a:t>niveau</a:t>
            </a:r>
            <a:r>
              <a:rPr lang="de-CH" sz="1167" dirty="0"/>
              <a:t> de </a:t>
            </a:r>
            <a:r>
              <a:rPr lang="de-CH" sz="1167" dirty="0" err="1"/>
              <a:t>compétence</a:t>
            </a:r>
            <a:r>
              <a:rPr lang="de-CH" sz="1167" dirty="0"/>
              <a:t> </a:t>
            </a:r>
            <a:r>
              <a:rPr lang="de-CH" sz="1167" dirty="0" err="1"/>
              <a:t>professionnel</a:t>
            </a:r>
            <a:endParaRPr lang="de-CH" sz="1167" dirty="0"/>
          </a:p>
          <a:p>
            <a:pPr marL="238115" indent="-238115">
              <a:spcBef>
                <a:spcPts val="500"/>
              </a:spcBef>
              <a:buFont typeface="Wingdings" panose="05000000000000000000" pitchFamily="2" charset="2"/>
              <a:buChar char="Ø"/>
            </a:pPr>
            <a:r>
              <a:rPr lang="de-CH" sz="1167" dirty="0"/>
              <a:t>responsable de la </a:t>
            </a:r>
            <a:r>
              <a:rPr lang="de-CH" sz="1167" dirty="0" err="1"/>
              <a:t>formation</a:t>
            </a:r>
            <a:r>
              <a:rPr lang="de-CH" sz="1167" dirty="0"/>
              <a:t> des </a:t>
            </a:r>
            <a:r>
              <a:rPr lang="de-CH" sz="1167" dirty="0" err="1"/>
              <a:t>apprentis</a:t>
            </a:r>
            <a:endParaRPr lang="de-CH" sz="1167" dirty="0"/>
          </a:p>
          <a:p>
            <a:pPr marL="238115" indent="-238115">
              <a:spcBef>
                <a:spcPts val="500"/>
              </a:spcBef>
              <a:buFont typeface="Wingdings" panose="05000000000000000000" pitchFamily="2" charset="2"/>
              <a:buChar char="Ø"/>
            </a:pPr>
            <a:r>
              <a:rPr lang="de-CH" sz="1167" dirty="0" err="1"/>
              <a:t>aptitude</a:t>
            </a:r>
            <a:r>
              <a:rPr lang="de-CH" sz="1167" dirty="0"/>
              <a:t> à la </a:t>
            </a:r>
            <a:r>
              <a:rPr lang="de-CH" sz="1167" dirty="0" err="1"/>
              <a:t>communication</a:t>
            </a:r>
            <a:endParaRPr lang="de-CH" sz="1167" dirty="0"/>
          </a:p>
          <a:p>
            <a:pPr marL="238115" indent="-238115">
              <a:spcBef>
                <a:spcPts val="500"/>
              </a:spcBef>
              <a:buFont typeface="Wingdings" panose="05000000000000000000" pitchFamily="2" charset="2"/>
              <a:buChar char="Ø"/>
            </a:pPr>
            <a:r>
              <a:rPr lang="de-CH" sz="1167" dirty="0" err="1"/>
              <a:t>orienté</a:t>
            </a:r>
            <a:r>
              <a:rPr lang="de-CH" sz="1167" dirty="0"/>
              <a:t> </a:t>
            </a:r>
            <a:r>
              <a:rPr lang="de-CH" sz="1167" dirty="0" err="1"/>
              <a:t>clientèle</a:t>
            </a:r>
            <a:r>
              <a:rPr lang="de-CH" sz="1167" dirty="0"/>
              <a:t/>
            </a:r>
            <a:br>
              <a:rPr lang="de-CH" sz="1167" dirty="0"/>
            </a:br>
            <a:endParaRPr lang="de-CH" sz="1167" dirty="0"/>
          </a:p>
          <a:p>
            <a:pPr marL="238115" indent="-238115">
              <a:spcBef>
                <a:spcPts val="500"/>
              </a:spcBef>
              <a:buFont typeface="Wingdings" panose="05000000000000000000" pitchFamily="2" charset="2"/>
              <a:buChar char="Ø"/>
            </a:pPr>
            <a:r>
              <a:rPr lang="de-CH" sz="1167" b="1" dirty="0">
                <a:solidFill>
                  <a:srgbClr val="0070C0"/>
                </a:solidFill>
              </a:rPr>
              <a:t>Le </a:t>
            </a:r>
            <a:r>
              <a:rPr lang="de-CH" sz="1167" b="1" dirty="0" err="1">
                <a:solidFill>
                  <a:srgbClr val="0070C0"/>
                </a:solidFill>
              </a:rPr>
              <a:t>spécialiste</a:t>
            </a:r>
            <a:r>
              <a:rPr lang="de-CH" sz="1167" b="1" dirty="0">
                <a:solidFill>
                  <a:srgbClr val="0070C0"/>
                </a:solidFill>
              </a:rPr>
              <a:t> </a:t>
            </a:r>
            <a:r>
              <a:rPr lang="de-CH" sz="1167" b="1" dirty="0" err="1">
                <a:solidFill>
                  <a:srgbClr val="0070C0"/>
                </a:solidFill>
              </a:rPr>
              <a:t>technique</a:t>
            </a:r>
            <a:r>
              <a:rPr lang="de-CH" sz="1167" b="1" dirty="0">
                <a:solidFill>
                  <a:srgbClr val="0070C0"/>
                </a:solidFill>
              </a:rPr>
              <a:t>, </a:t>
            </a:r>
            <a:r>
              <a:rPr lang="de-CH" sz="1167" b="1" dirty="0" err="1">
                <a:solidFill>
                  <a:srgbClr val="0070C0"/>
                </a:solidFill>
              </a:rPr>
              <a:t>une</a:t>
            </a:r>
            <a:r>
              <a:rPr lang="de-CH" sz="1167" b="1" dirty="0">
                <a:solidFill>
                  <a:srgbClr val="0070C0"/>
                </a:solidFill>
              </a:rPr>
              <a:t> </a:t>
            </a:r>
            <a:r>
              <a:rPr lang="de-CH" sz="1167" b="1" dirty="0" err="1">
                <a:solidFill>
                  <a:srgbClr val="0070C0"/>
                </a:solidFill>
              </a:rPr>
              <a:t>fonction</a:t>
            </a:r>
            <a:r>
              <a:rPr lang="de-CH" sz="1167" b="1" dirty="0">
                <a:solidFill>
                  <a:srgbClr val="0070C0"/>
                </a:solidFill>
              </a:rPr>
              <a:t> </a:t>
            </a:r>
            <a:r>
              <a:rPr lang="de-CH" sz="1167" b="1" dirty="0" err="1">
                <a:solidFill>
                  <a:srgbClr val="0070C0"/>
                </a:solidFill>
              </a:rPr>
              <a:t>clef</a:t>
            </a:r>
            <a:r>
              <a:rPr lang="de-CH" sz="1167" b="1" dirty="0">
                <a:solidFill>
                  <a:srgbClr val="0070C0"/>
                </a:solidFill>
              </a:rPr>
              <a:t> du </a:t>
            </a:r>
            <a:r>
              <a:rPr lang="de-CH" sz="1167" b="1" dirty="0" err="1">
                <a:solidFill>
                  <a:srgbClr val="0070C0"/>
                </a:solidFill>
              </a:rPr>
              <a:t>garage</a:t>
            </a:r>
            <a:endParaRPr lang="de-CH" sz="1167" dirty="0">
              <a:solidFill>
                <a:srgbClr val="0070C0"/>
              </a:solidFill>
            </a:endParaRPr>
          </a:p>
        </p:txBody>
      </p:sp>
    </p:spTree>
    <p:extLst>
      <p:ext uri="{BB962C8B-B14F-4D97-AF65-F5344CB8AC3E}">
        <p14:creationId xmlns:p14="http://schemas.microsoft.com/office/powerpoint/2010/main" val="2360574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1594" y="757268"/>
            <a:ext cx="7297615" cy="648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8076" y="1717374"/>
            <a:ext cx="3703939" cy="171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0176" y="3397561"/>
            <a:ext cx="2421698" cy="150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40240" y="3397561"/>
            <a:ext cx="2051774" cy="150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4832497" y="1417341"/>
            <a:ext cx="3360373" cy="3896901"/>
          </a:xfrm>
          <a:prstGeom prst="rect">
            <a:avLst/>
          </a:prstGeom>
          <a:noFill/>
        </p:spPr>
        <p:txBody>
          <a:bodyPr wrap="square" rtlCol="0">
            <a:spAutoFit/>
          </a:bodyPr>
          <a:lstStyle/>
          <a:p>
            <a:r>
              <a:rPr lang="de-CH" b="1" dirty="0" err="1"/>
              <a:t>Capacités</a:t>
            </a:r>
            <a:r>
              <a:rPr lang="de-CH" b="1" dirty="0"/>
              <a:t> / </a:t>
            </a:r>
            <a:r>
              <a:rPr lang="de-CH" b="1" dirty="0" err="1"/>
              <a:t>Fonction</a:t>
            </a:r>
            <a:r>
              <a:rPr lang="de-CH" b="1" dirty="0"/>
              <a:t> (</a:t>
            </a:r>
            <a:r>
              <a:rPr lang="de-CH" b="1" dirty="0" err="1"/>
              <a:t>tâches</a:t>
            </a:r>
            <a:r>
              <a:rPr lang="de-CH" b="1" dirty="0"/>
              <a:t>)</a:t>
            </a:r>
          </a:p>
          <a:p>
            <a:pPr marL="238115" indent="-238115">
              <a:spcBef>
                <a:spcPts val="500"/>
              </a:spcBef>
              <a:buFont typeface="Wingdings" panose="05000000000000000000" pitchFamily="2" charset="2"/>
              <a:buChar char="Ø"/>
            </a:pPr>
            <a:r>
              <a:rPr lang="de-CH" sz="1167" dirty="0" err="1"/>
              <a:t>talent</a:t>
            </a:r>
            <a:r>
              <a:rPr lang="de-CH" sz="1167" dirty="0"/>
              <a:t> </a:t>
            </a:r>
            <a:r>
              <a:rPr lang="de-CH" sz="1167" dirty="0" err="1"/>
              <a:t>d’organisation</a:t>
            </a:r>
            <a:endParaRPr lang="de-CH" sz="1167" dirty="0"/>
          </a:p>
          <a:p>
            <a:pPr marL="238115" indent="-238115">
              <a:spcBef>
                <a:spcPts val="500"/>
              </a:spcBef>
              <a:buFont typeface="Wingdings" panose="05000000000000000000" pitchFamily="2" charset="2"/>
              <a:buChar char="Ø"/>
            </a:pPr>
            <a:r>
              <a:rPr lang="de-CH" sz="1167" dirty="0" err="1"/>
              <a:t>planification</a:t>
            </a:r>
            <a:r>
              <a:rPr lang="de-CH" sz="1167" dirty="0"/>
              <a:t> des </a:t>
            </a:r>
            <a:r>
              <a:rPr lang="de-CH" sz="1167" dirty="0" err="1"/>
              <a:t>collaborateurs</a:t>
            </a:r>
            <a:endParaRPr lang="de-CH" sz="1167" dirty="0"/>
          </a:p>
          <a:p>
            <a:pPr marL="238115" indent="-238115">
              <a:spcBef>
                <a:spcPts val="500"/>
              </a:spcBef>
              <a:buFont typeface="Wingdings" panose="05000000000000000000" pitchFamily="2" charset="2"/>
              <a:buChar char="Ø"/>
            </a:pPr>
            <a:r>
              <a:rPr lang="de-CH" sz="1167" dirty="0" err="1"/>
              <a:t>coordination</a:t>
            </a:r>
            <a:r>
              <a:rPr lang="de-CH" sz="1167" dirty="0"/>
              <a:t> de </a:t>
            </a:r>
            <a:r>
              <a:rPr lang="de-CH" sz="1167" dirty="0" err="1"/>
              <a:t>l’atelier</a:t>
            </a:r>
            <a:endParaRPr lang="de-CH" sz="1167" dirty="0"/>
          </a:p>
          <a:p>
            <a:pPr marL="238115" indent="-238115">
              <a:spcBef>
                <a:spcPts val="500"/>
              </a:spcBef>
              <a:buFont typeface="Wingdings" panose="05000000000000000000" pitchFamily="2" charset="2"/>
              <a:buChar char="Ø"/>
            </a:pPr>
            <a:r>
              <a:rPr lang="de-CH" sz="1167" dirty="0"/>
              <a:t>responsable du </a:t>
            </a:r>
            <a:r>
              <a:rPr lang="de-CH" sz="1167" dirty="0" err="1"/>
              <a:t>budget</a:t>
            </a:r>
            <a:r>
              <a:rPr lang="de-CH" sz="1167" dirty="0"/>
              <a:t> </a:t>
            </a:r>
            <a:r>
              <a:rPr lang="de-CH" sz="1167" dirty="0" err="1"/>
              <a:t>atelier</a:t>
            </a:r>
            <a:r>
              <a:rPr lang="de-CH" sz="1167" dirty="0"/>
              <a:t> et des </a:t>
            </a:r>
            <a:r>
              <a:rPr lang="de-CH" sz="1167" dirty="0" err="1"/>
              <a:t>objectifs</a:t>
            </a:r>
            <a:endParaRPr lang="de-CH" sz="1167" dirty="0"/>
          </a:p>
          <a:p>
            <a:pPr marL="238115" indent="-238115">
              <a:spcBef>
                <a:spcPts val="500"/>
              </a:spcBef>
              <a:buFont typeface="Wingdings" panose="05000000000000000000" pitchFamily="2" charset="2"/>
              <a:buChar char="Ø"/>
            </a:pPr>
            <a:r>
              <a:rPr lang="de-CH" sz="1167" dirty="0" err="1"/>
              <a:t>très</a:t>
            </a:r>
            <a:r>
              <a:rPr lang="de-CH" sz="1167" dirty="0"/>
              <a:t> </a:t>
            </a:r>
            <a:r>
              <a:rPr lang="de-CH" sz="1167" dirty="0" err="1"/>
              <a:t>bonnes</a:t>
            </a:r>
            <a:r>
              <a:rPr lang="de-CH" sz="1167" dirty="0"/>
              <a:t> </a:t>
            </a:r>
            <a:r>
              <a:rPr lang="de-CH" sz="1167" dirty="0" err="1"/>
              <a:t>connaissances</a:t>
            </a:r>
            <a:r>
              <a:rPr lang="de-CH" sz="1167" dirty="0"/>
              <a:t> </a:t>
            </a:r>
            <a:r>
              <a:rPr lang="de-CH" sz="1167" dirty="0" err="1"/>
              <a:t>techniques</a:t>
            </a:r>
            <a:endParaRPr lang="de-CH" sz="1167" dirty="0"/>
          </a:p>
          <a:p>
            <a:pPr marL="238115" indent="-238115">
              <a:spcBef>
                <a:spcPts val="500"/>
              </a:spcBef>
              <a:buFont typeface="Wingdings" panose="05000000000000000000" pitchFamily="2" charset="2"/>
              <a:buChar char="Ø"/>
            </a:pPr>
            <a:r>
              <a:rPr lang="de-CH" sz="1167" dirty="0" err="1"/>
              <a:t>effectuer</a:t>
            </a:r>
            <a:r>
              <a:rPr lang="de-CH" sz="1167" dirty="0"/>
              <a:t> des </a:t>
            </a:r>
            <a:r>
              <a:rPr lang="de-CH" sz="1167" dirty="0" err="1"/>
              <a:t>diagnostics</a:t>
            </a:r>
            <a:r>
              <a:rPr lang="de-CH" sz="1167" dirty="0"/>
              <a:t> </a:t>
            </a:r>
            <a:r>
              <a:rPr lang="de-CH" sz="1167" dirty="0" err="1"/>
              <a:t>professionnels</a:t>
            </a:r>
            <a:endParaRPr lang="de-CH" sz="1167" dirty="0"/>
          </a:p>
          <a:p>
            <a:pPr marL="238115" indent="-238115">
              <a:spcBef>
                <a:spcPts val="500"/>
              </a:spcBef>
              <a:buFont typeface="Wingdings" panose="05000000000000000000" pitchFamily="2" charset="2"/>
              <a:buChar char="Ø"/>
            </a:pPr>
            <a:r>
              <a:rPr lang="de-CH" sz="1167" dirty="0" err="1"/>
              <a:t>capacité</a:t>
            </a:r>
            <a:r>
              <a:rPr lang="de-CH" sz="1167" dirty="0"/>
              <a:t> </a:t>
            </a:r>
            <a:r>
              <a:rPr lang="de-CH" sz="1167" dirty="0" err="1"/>
              <a:t>prononcée</a:t>
            </a:r>
            <a:r>
              <a:rPr lang="de-CH" sz="1167" dirty="0"/>
              <a:t> </a:t>
            </a:r>
            <a:r>
              <a:rPr lang="de-CH" sz="1167" dirty="0" err="1"/>
              <a:t>pour</a:t>
            </a:r>
            <a:r>
              <a:rPr lang="de-CH" sz="1167" dirty="0"/>
              <a:t> la </a:t>
            </a:r>
            <a:r>
              <a:rPr lang="de-CH" sz="1167" dirty="0" err="1"/>
              <a:t>communication</a:t>
            </a:r>
            <a:endParaRPr lang="de-CH" sz="1167" dirty="0"/>
          </a:p>
          <a:p>
            <a:pPr marL="238115" indent="-238115">
              <a:spcBef>
                <a:spcPts val="500"/>
              </a:spcBef>
              <a:buFont typeface="Wingdings" panose="05000000000000000000" pitchFamily="2" charset="2"/>
              <a:buChar char="Ø"/>
            </a:pPr>
            <a:r>
              <a:rPr lang="de-CH" sz="1167" dirty="0" err="1"/>
              <a:t>interlocuteur</a:t>
            </a:r>
            <a:r>
              <a:rPr lang="de-CH" sz="1167" dirty="0"/>
              <a:t> </a:t>
            </a:r>
            <a:r>
              <a:rPr lang="de-CH" sz="1167" dirty="0" err="1"/>
              <a:t>pour</a:t>
            </a:r>
            <a:r>
              <a:rPr lang="de-CH" sz="1167" dirty="0"/>
              <a:t> </a:t>
            </a:r>
            <a:r>
              <a:rPr lang="de-CH" sz="1167" dirty="0" err="1"/>
              <a:t>clients</a:t>
            </a:r>
            <a:r>
              <a:rPr lang="de-CH" sz="1167" dirty="0"/>
              <a:t>, </a:t>
            </a:r>
            <a:r>
              <a:rPr lang="de-CH" sz="1167" dirty="0" err="1"/>
              <a:t>assurances</a:t>
            </a:r>
            <a:r>
              <a:rPr lang="de-CH" sz="1167" dirty="0"/>
              <a:t> et </a:t>
            </a:r>
            <a:r>
              <a:rPr lang="de-CH" sz="1167" dirty="0" err="1"/>
              <a:t>fournisseurs</a:t>
            </a:r>
            <a:endParaRPr lang="de-CH" sz="1167" dirty="0"/>
          </a:p>
          <a:p>
            <a:pPr marL="238115" indent="-238115">
              <a:spcBef>
                <a:spcPts val="500"/>
              </a:spcBef>
              <a:buFont typeface="Wingdings" panose="05000000000000000000" pitchFamily="2" charset="2"/>
              <a:buChar char="Ø"/>
            </a:pPr>
            <a:r>
              <a:rPr lang="de-CH" sz="1167" dirty="0" err="1"/>
              <a:t>assurer</a:t>
            </a:r>
            <a:r>
              <a:rPr lang="de-CH" sz="1167" dirty="0"/>
              <a:t> la </a:t>
            </a:r>
            <a:r>
              <a:rPr lang="de-CH" sz="1167" dirty="0" err="1"/>
              <a:t>satisfaction</a:t>
            </a:r>
            <a:r>
              <a:rPr lang="de-CH" sz="1167" dirty="0"/>
              <a:t> des </a:t>
            </a:r>
            <a:r>
              <a:rPr lang="de-CH" sz="1167" dirty="0" err="1"/>
              <a:t>collaborateurs</a:t>
            </a:r>
            <a:endParaRPr lang="de-CH" sz="1167" dirty="0"/>
          </a:p>
          <a:p>
            <a:pPr marL="238115" indent="-238115">
              <a:spcBef>
                <a:spcPts val="500"/>
              </a:spcBef>
              <a:buFont typeface="Wingdings" panose="05000000000000000000" pitchFamily="2" charset="2"/>
              <a:buChar char="Ø"/>
            </a:pPr>
            <a:r>
              <a:rPr lang="de-CH" sz="1167" dirty="0" err="1"/>
              <a:t>assurer</a:t>
            </a:r>
            <a:r>
              <a:rPr lang="de-CH" sz="1167" dirty="0"/>
              <a:t> la </a:t>
            </a:r>
            <a:r>
              <a:rPr lang="de-CH" sz="1167" dirty="0" err="1"/>
              <a:t>satisfaction</a:t>
            </a:r>
            <a:r>
              <a:rPr lang="de-CH" sz="1167" dirty="0"/>
              <a:t> </a:t>
            </a:r>
            <a:r>
              <a:rPr lang="de-CH" sz="1167" dirty="0" err="1"/>
              <a:t>clientèle</a:t>
            </a:r>
            <a:r>
              <a:rPr lang="de-CH" sz="1167" dirty="0"/>
              <a:t> et la </a:t>
            </a:r>
            <a:r>
              <a:rPr lang="de-CH" sz="1167" dirty="0" err="1"/>
              <a:t>qualité</a:t>
            </a:r>
            <a:endParaRPr lang="de-CH" sz="1167" dirty="0"/>
          </a:p>
          <a:p>
            <a:pPr marL="238115" indent="-238115">
              <a:spcBef>
                <a:spcPts val="500"/>
              </a:spcBef>
              <a:buFont typeface="Wingdings" panose="05000000000000000000" pitchFamily="2" charset="2"/>
              <a:buChar char="Ø"/>
            </a:pPr>
            <a:r>
              <a:rPr lang="de-CH" sz="1167" dirty="0" err="1"/>
              <a:t>assurer</a:t>
            </a:r>
            <a:r>
              <a:rPr lang="de-CH" sz="1167" dirty="0"/>
              <a:t> le </a:t>
            </a:r>
            <a:r>
              <a:rPr lang="de-CH" sz="1167" dirty="0" err="1"/>
              <a:t>taux</a:t>
            </a:r>
            <a:r>
              <a:rPr lang="de-CH" sz="1167" dirty="0"/>
              <a:t> </a:t>
            </a:r>
            <a:r>
              <a:rPr lang="de-CH" sz="1167" dirty="0" err="1"/>
              <a:t>d’occupation</a:t>
            </a:r>
            <a:r>
              <a:rPr lang="de-CH" sz="1167" dirty="0"/>
              <a:t> de </a:t>
            </a:r>
            <a:r>
              <a:rPr lang="de-CH" sz="1167" dirty="0" err="1"/>
              <a:t>l’atelier</a:t>
            </a:r>
            <a:endParaRPr lang="de-CH" sz="1167" dirty="0"/>
          </a:p>
          <a:p>
            <a:pPr marL="238115" indent="-238115">
              <a:spcBef>
                <a:spcPts val="500"/>
              </a:spcBef>
              <a:buFont typeface="Wingdings" panose="05000000000000000000" pitchFamily="2" charset="2"/>
              <a:buChar char="Ø"/>
            </a:pPr>
            <a:r>
              <a:rPr lang="de-CH" sz="1167" b="1" dirty="0" err="1"/>
              <a:t>tâches</a:t>
            </a:r>
            <a:r>
              <a:rPr lang="de-CH" sz="1167" b="1" dirty="0"/>
              <a:t> de </a:t>
            </a:r>
            <a:r>
              <a:rPr lang="de-CH" sz="1167" b="1" dirty="0" err="1"/>
              <a:t>gestion</a:t>
            </a:r>
            <a:r>
              <a:rPr lang="de-CH" sz="1167" b="1" dirty="0"/>
              <a:t> –&gt; </a:t>
            </a:r>
            <a:r>
              <a:rPr lang="de-CH" sz="1167" b="1" dirty="0" err="1"/>
              <a:t>chef</a:t>
            </a:r>
            <a:r>
              <a:rPr lang="de-CH" sz="1167" b="1" dirty="0"/>
              <a:t> </a:t>
            </a:r>
            <a:r>
              <a:rPr lang="de-CH" sz="1167" b="1" dirty="0" err="1"/>
              <a:t>d’atelier</a:t>
            </a:r>
            <a:endParaRPr lang="de-CH" sz="1167" b="1" dirty="0"/>
          </a:p>
          <a:p>
            <a:pPr marL="238115" indent="-238115">
              <a:spcBef>
                <a:spcPts val="500"/>
              </a:spcBef>
              <a:buFont typeface="Wingdings" panose="05000000000000000000" pitchFamily="2" charset="2"/>
              <a:buChar char="Ø"/>
            </a:pPr>
            <a:endParaRPr lang="de-CH" sz="1167" dirty="0"/>
          </a:p>
        </p:txBody>
      </p:sp>
    </p:spTree>
    <p:extLst>
      <p:ext uri="{BB962C8B-B14F-4D97-AF65-F5344CB8AC3E}">
        <p14:creationId xmlns:p14="http://schemas.microsoft.com/office/powerpoint/2010/main" val="40748965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nvSpPr>
        <p:spPr bwMode="auto">
          <a:xfrm>
            <a:off x="2227385" y="4074583"/>
            <a:ext cx="4220308" cy="337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36" tIns="33768" rIns="67536" bIns="33768">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50000"/>
              </a:spcBef>
            </a:pPr>
            <a:endParaRPr lang="de-CH" altLang="de-DE" sz="1750">
              <a:latin typeface="Times" pitchFamily="18" charset="0"/>
            </a:endParaRPr>
          </a:p>
        </p:txBody>
      </p:sp>
      <p:pic>
        <p:nvPicPr>
          <p:cNvPr id="9222"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1580" y="876046"/>
            <a:ext cx="7576038" cy="541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9788" y="1477349"/>
            <a:ext cx="3779813" cy="1945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1593" y="3457568"/>
            <a:ext cx="3600400" cy="1630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4812028" y="1417341"/>
            <a:ext cx="3360373" cy="3589059"/>
          </a:xfrm>
          <a:prstGeom prst="rect">
            <a:avLst/>
          </a:prstGeom>
          <a:noFill/>
        </p:spPr>
        <p:txBody>
          <a:bodyPr wrap="square" rtlCol="0">
            <a:spAutoFit/>
          </a:bodyPr>
          <a:lstStyle/>
          <a:p>
            <a:r>
              <a:rPr lang="de-CH" b="1" dirty="0" err="1"/>
              <a:t>Capacités</a:t>
            </a:r>
            <a:r>
              <a:rPr lang="de-CH" b="1" dirty="0"/>
              <a:t> / </a:t>
            </a:r>
            <a:r>
              <a:rPr lang="de-CH" b="1" dirty="0" err="1"/>
              <a:t>Fonction</a:t>
            </a:r>
            <a:r>
              <a:rPr lang="de-CH" b="1" dirty="0"/>
              <a:t> (</a:t>
            </a:r>
            <a:r>
              <a:rPr lang="de-CH" b="1" dirty="0" err="1"/>
              <a:t>tâches</a:t>
            </a:r>
            <a:r>
              <a:rPr lang="de-CH" b="1" dirty="0"/>
              <a:t>)</a:t>
            </a:r>
          </a:p>
          <a:p>
            <a:pPr marL="238115" indent="-238115">
              <a:spcBef>
                <a:spcPts val="500"/>
              </a:spcBef>
              <a:buFont typeface="Wingdings" panose="05000000000000000000" pitchFamily="2" charset="2"/>
              <a:buChar char="Ø"/>
            </a:pPr>
            <a:r>
              <a:rPr lang="de-CH" sz="1167" dirty="0" err="1"/>
              <a:t>capacité</a:t>
            </a:r>
            <a:r>
              <a:rPr lang="de-CH" sz="1167" dirty="0"/>
              <a:t> </a:t>
            </a:r>
            <a:r>
              <a:rPr lang="de-CH" sz="1167" dirty="0" err="1"/>
              <a:t>prononcée</a:t>
            </a:r>
            <a:r>
              <a:rPr lang="de-CH" sz="1167" dirty="0"/>
              <a:t> </a:t>
            </a:r>
            <a:r>
              <a:rPr lang="de-CH" sz="1167" dirty="0" err="1"/>
              <a:t>pour</a:t>
            </a:r>
            <a:r>
              <a:rPr lang="de-CH" sz="1167" dirty="0"/>
              <a:t> la </a:t>
            </a:r>
            <a:r>
              <a:rPr lang="de-CH" sz="1167" dirty="0" err="1"/>
              <a:t>communication</a:t>
            </a:r>
            <a:endParaRPr lang="de-CH" sz="1167" dirty="0"/>
          </a:p>
          <a:p>
            <a:pPr marL="238115" indent="-238115">
              <a:spcBef>
                <a:spcPts val="500"/>
              </a:spcBef>
              <a:buFont typeface="Wingdings" panose="05000000000000000000" pitchFamily="2" charset="2"/>
              <a:buChar char="Ø"/>
            </a:pPr>
            <a:r>
              <a:rPr lang="de-CH" sz="1167" dirty="0" err="1"/>
              <a:t>bonnes</a:t>
            </a:r>
            <a:r>
              <a:rPr lang="de-CH" sz="1167" dirty="0"/>
              <a:t> </a:t>
            </a:r>
            <a:r>
              <a:rPr lang="de-CH" sz="1167" dirty="0" err="1"/>
              <a:t>manières</a:t>
            </a:r>
            <a:endParaRPr lang="de-CH" sz="1167" dirty="0"/>
          </a:p>
          <a:p>
            <a:pPr marL="238115" indent="-238115">
              <a:spcBef>
                <a:spcPts val="500"/>
              </a:spcBef>
              <a:buFont typeface="Wingdings" panose="05000000000000000000" pitchFamily="2" charset="2"/>
              <a:buChar char="Ø"/>
            </a:pPr>
            <a:r>
              <a:rPr lang="de-CH" sz="1167" dirty="0" err="1"/>
              <a:t>conseiller</a:t>
            </a:r>
            <a:endParaRPr lang="de-CH" sz="1167" dirty="0"/>
          </a:p>
          <a:p>
            <a:pPr marL="238115" indent="-238115">
              <a:spcBef>
                <a:spcPts val="500"/>
              </a:spcBef>
              <a:buFont typeface="Wingdings" panose="05000000000000000000" pitchFamily="2" charset="2"/>
              <a:buChar char="Ø"/>
            </a:pPr>
            <a:r>
              <a:rPr lang="de-CH" sz="1167" dirty="0" err="1"/>
              <a:t>organiser</a:t>
            </a:r>
            <a:endParaRPr lang="de-CH" sz="1167" dirty="0"/>
          </a:p>
          <a:p>
            <a:pPr marL="238115" indent="-238115">
              <a:spcBef>
                <a:spcPts val="500"/>
              </a:spcBef>
              <a:buFont typeface="Wingdings" panose="05000000000000000000" pitchFamily="2" charset="2"/>
              <a:buChar char="Ø"/>
            </a:pPr>
            <a:r>
              <a:rPr lang="de-CH" sz="1167" dirty="0" err="1"/>
              <a:t>planifier</a:t>
            </a:r>
            <a:endParaRPr lang="de-CH" sz="1167" dirty="0"/>
          </a:p>
          <a:p>
            <a:pPr marL="238115" indent="-238115">
              <a:spcBef>
                <a:spcPts val="500"/>
              </a:spcBef>
              <a:buFont typeface="Wingdings" panose="05000000000000000000" pitchFamily="2" charset="2"/>
              <a:buChar char="Ø"/>
            </a:pPr>
            <a:r>
              <a:rPr lang="de-CH" sz="1167" dirty="0" err="1"/>
              <a:t>coordonner</a:t>
            </a:r>
            <a:endParaRPr lang="de-CH" sz="1167" dirty="0"/>
          </a:p>
          <a:p>
            <a:pPr marL="238115" indent="-238115">
              <a:spcBef>
                <a:spcPts val="500"/>
              </a:spcBef>
              <a:buFont typeface="Wingdings" panose="05000000000000000000" pitchFamily="2" charset="2"/>
              <a:buChar char="Ø"/>
            </a:pPr>
            <a:r>
              <a:rPr lang="de-CH" sz="1167" dirty="0" err="1"/>
              <a:t>capable</a:t>
            </a:r>
            <a:r>
              <a:rPr lang="de-CH" sz="1167" dirty="0"/>
              <a:t> de </a:t>
            </a:r>
            <a:r>
              <a:rPr lang="de-CH" sz="1167" dirty="0" err="1"/>
              <a:t>travailler</a:t>
            </a:r>
            <a:r>
              <a:rPr lang="de-CH" sz="1167" dirty="0"/>
              <a:t> en </a:t>
            </a:r>
            <a:r>
              <a:rPr lang="de-CH" sz="1167" dirty="0" err="1"/>
              <a:t>équipe</a:t>
            </a:r>
            <a:endParaRPr lang="de-CH" sz="1167" dirty="0"/>
          </a:p>
          <a:p>
            <a:pPr marL="238115" indent="-238115">
              <a:spcBef>
                <a:spcPts val="500"/>
              </a:spcBef>
              <a:buFont typeface="Wingdings" panose="05000000000000000000" pitchFamily="2" charset="2"/>
              <a:buChar char="Ø"/>
            </a:pPr>
            <a:r>
              <a:rPr lang="de-CH" sz="1167" dirty="0" err="1"/>
              <a:t>vérifier</a:t>
            </a:r>
            <a:r>
              <a:rPr lang="de-CH" sz="1167" dirty="0"/>
              <a:t> les </a:t>
            </a:r>
            <a:r>
              <a:rPr lang="de-CH" sz="1167" dirty="0" err="1"/>
              <a:t>délais</a:t>
            </a:r>
            <a:endParaRPr lang="de-CH" sz="1167" dirty="0"/>
          </a:p>
          <a:p>
            <a:pPr marL="238115" indent="-238115">
              <a:spcBef>
                <a:spcPts val="500"/>
              </a:spcBef>
              <a:buFont typeface="Wingdings" panose="05000000000000000000" pitchFamily="2" charset="2"/>
              <a:buChar char="Ø"/>
            </a:pPr>
            <a:r>
              <a:rPr lang="de-CH" sz="1167" dirty="0" err="1"/>
              <a:t>compréhension</a:t>
            </a:r>
            <a:r>
              <a:rPr lang="de-CH" sz="1167" dirty="0"/>
              <a:t> </a:t>
            </a:r>
            <a:r>
              <a:rPr lang="de-CH" sz="1167" dirty="0" err="1"/>
              <a:t>technique</a:t>
            </a:r>
            <a:endParaRPr lang="de-CH" sz="1167" dirty="0"/>
          </a:p>
          <a:p>
            <a:pPr marL="238115" indent="-238115">
              <a:spcBef>
                <a:spcPts val="500"/>
              </a:spcBef>
              <a:buFont typeface="Wingdings" panose="05000000000000000000" pitchFamily="2" charset="2"/>
              <a:buChar char="Ø"/>
            </a:pPr>
            <a:r>
              <a:rPr lang="de-CH" sz="1167" dirty="0" err="1"/>
              <a:t>gérer</a:t>
            </a:r>
            <a:r>
              <a:rPr lang="de-CH" sz="1167" dirty="0"/>
              <a:t> </a:t>
            </a:r>
            <a:r>
              <a:rPr lang="de-CH" sz="1167" dirty="0" err="1"/>
              <a:t>avec</a:t>
            </a:r>
            <a:r>
              <a:rPr lang="de-CH" sz="1167" dirty="0"/>
              <a:t> </a:t>
            </a:r>
            <a:r>
              <a:rPr lang="de-CH" sz="1167" dirty="0" err="1"/>
              <a:t>compétence</a:t>
            </a:r>
            <a:r>
              <a:rPr lang="de-CH" sz="1167" dirty="0"/>
              <a:t> les </a:t>
            </a:r>
            <a:r>
              <a:rPr lang="de-CH" sz="1167" dirty="0" err="1"/>
              <a:t>réclamations</a:t>
            </a:r>
            <a:r>
              <a:rPr lang="de-CH" sz="1167" dirty="0"/>
              <a:t> des </a:t>
            </a:r>
            <a:r>
              <a:rPr lang="de-CH" sz="1167" dirty="0" err="1"/>
              <a:t>clients</a:t>
            </a:r>
            <a:endParaRPr lang="de-CH" sz="1167" dirty="0"/>
          </a:p>
          <a:p>
            <a:pPr marL="238115" indent="-238115">
              <a:spcBef>
                <a:spcPts val="500"/>
              </a:spcBef>
              <a:buFont typeface="Wingdings" panose="05000000000000000000" pitchFamily="2" charset="2"/>
              <a:buChar char="Ø"/>
            </a:pPr>
            <a:r>
              <a:rPr lang="de-CH" sz="1167" dirty="0" err="1"/>
              <a:t>activités</a:t>
            </a:r>
            <a:r>
              <a:rPr lang="de-CH" sz="1167" dirty="0"/>
              <a:t> administratives: </a:t>
            </a:r>
            <a:br>
              <a:rPr lang="de-CH" sz="1167" dirty="0"/>
            </a:br>
            <a:r>
              <a:rPr lang="de-CH" sz="1167" dirty="0" err="1"/>
              <a:t>calculations</a:t>
            </a:r>
            <a:r>
              <a:rPr lang="de-CH" sz="1167" dirty="0"/>
              <a:t>, </a:t>
            </a:r>
            <a:r>
              <a:rPr lang="de-CH" sz="1167" dirty="0" err="1"/>
              <a:t>devis</a:t>
            </a:r>
            <a:r>
              <a:rPr lang="de-CH" sz="1167" dirty="0"/>
              <a:t>, </a:t>
            </a:r>
            <a:r>
              <a:rPr lang="de-CH" sz="1167" dirty="0" err="1"/>
              <a:t>création</a:t>
            </a:r>
            <a:r>
              <a:rPr lang="de-CH" sz="1167" dirty="0"/>
              <a:t> et </a:t>
            </a:r>
            <a:r>
              <a:rPr lang="de-CH" sz="1167" dirty="0" err="1"/>
              <a:t>facturation</a:t>
            </a:r>
            <a:r>
              <a:rPr lang="de-CH" sz="1167" dirty="0"/>
              <a:t> de </a:t>
            </a:r>
            <a:r>
              <a:rPr lang="de-CH" sz="1167" dirty="0" err="1"/>
              <a:t>cartes</a:t>
            </a:r>
            <a:r>
              <a:rPr lang="de-CH" sz="1167" dirty="0"/>
              <a:t> de </a:t>
            </a:r>
            <a:r>
              <a:rPr lang="de-CH" sz="1167" dirty="0" err="1"/>
              <a:t>travail</a:t>
            </a:r>
            <a:r>
              <a:rPr lang="de-CH" sz="1167" dirty="0"/>
              <a:t>, </a:t>
            </a:r>
            <a:r>
              <a:rPr lang="de-CH" sz="1167" dirty="0" err="1"/>
              <a:t>gestion</a:t>
            </a:r>
            <a:r>
              <a:rPr lang="de-CH" sz="1167" dirty="0"/>
              <a:t> des </a:t>
            </a:r>
            <a:r>
              <a:rPr lang="de-CH" sz="1167" dirty="0" err="1"/>
              <a:t>garanties</a:t>
            </a:r>
            <a:endParaRPr lang="de-CH" dirty="0"/>
          </a:p>
        </p:txBody>
      </p:sp>
    </p:spTree>
    <p:extLst>
      <p:ext uri="{BB962C8B-B14F-4D97-AF65-F5344CB8AC3E}">
        <p14:creationId xmlns:p14="http://schemas.microsoft.com/office/powerpoint/2010/main" val="2245554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600" y="1597361"/>
            <a:ext cx="3808995" cy="1860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971601" y="3457568"/>
            <a:ext cx="3808994" cy="118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1601" y="3447374"/>
            <a:ext cx="1860207" cy="121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1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001" y="817274"/>
            <a:ext cx="7687164" cy="560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4872035" y="1357335"/>
            <a:ext cx="3360373" cy="3814699"/>
          </a:xfrm>
          <a:prstGeom prst="rect">
            <a:avLst/>
          </a:prstGeom>
          <a:noFill/>
        </p:spPr>
        <p:txBody>
          <a:bodyPr wrap="square" rtlCol="0">
            <a:spAutoFit/>
          </a:bodyPr>
          <a:lstStyle/>
          <a:p>
            <a:r>
              <a:rPr lang="fr-CH" b="1" dirty="0"/>
              <a:t>Capacités</a:t>
            </a:r>
            <a:r>
              <a:rPr lang="de-CH" b="1" dirty="0"/>
              <a:t> / </a:t>
            </a:r>
            <a:r>
              <a:rPr lang="de-CH" b="1" dirty="0" err="1"/>
              <a:t>Fonction</a:t>
            </a:r>
            <a:r>
              <a:rPr lang="de-CH" b="1" dirty="0"/>
              <a:t> (</a:t>
            </a:r>
            <a:r>
              <a:rPr lang="de-CH" b="1" dirty="0" err="1"/>
              <a:t>tâches</a:t>
            </a:r>
            <a:r>
              <a:rPr lang="de-CH" b="1" dirty="0"/>
              <a:t>)</a:t>
            </a:r>
          </a:p>
          <a:p>
            <a:pPr marL="238115" indent="-238115">
              <a:spcBef>
                <a:spcPts val="500"/>
              </a:spcBef>
              <a:buFont typeface="Wingdings" panose="05000000000000000000" pitchFamily="2" charset="2"/>
              <a:buChar char="Ø"/>
            </a:pPr>
            <a:r>
              <a:rPr lang="de-CH" sz="1167" dirty="0" err="1"/>
              <a:t>bonne</a:t>
            </a:r>
            <a:r>
              <a:rPr lang="de-CH" sz="1167" dirty="0"/>
              <a:t> </a:t>
            </a:r>
            <a:r>
              <a:rPr lang="de-CH" sz="1167" dirty="0" err="1"/>
              <a:t>présentation</a:t>
            </a:r>
            <a:endParaRPr lang="de-CH" sz="1167" dirty="0"/>
          </a:p>
          <a:p>
            <a:pPr marL="238115" indent="-238115">
              <a:spcBef>
                <a:spcPts val="500"/>
              </a:spcBef>
              <a:buFont typeface="Wingdings" panose="05000000000000000000" pitchFamily="2" charset="2"/>
              <a:buChar char="Ø"/>
            </a:pPr>
            <a:r>
              <a:rPr lang="de-CH" sz="1167" dirty="0" err="1"/>
              <a:t>bonnes</a:t>
            </a:r>
            <a:r>
              <a:rPr lang="de-CH" sz="1167" dirty="0"/>
              <a:t> </a:t>
            </a:r>
            <a:r>
              <a:rPr lang="de-CH" sz="1167" dirty="0" err="1"/>
              <a:t>connaissances</a:t>
            </a:r>
            <a:r>
              <a:rPr lang="de-CH" sz="1167" dirty="0"/>
              <a:t> du </a:t>
            </a:r>
            <a:r>
              <a:rPr lang="de-CH" sz="1167" dirty="0" err="1"/>
              <a:t>produit</a:t>
            </a:r>
            <a:endParaRPr lang="de-CH" sz="1167" dirty="0"/>
          </a:p>
          <a:p>
            <a:pPr marL="238115" indent="-238115">
              <a:spcBef>
                <a:spcPts val="500"/>
              </a:spcBef>
              <a:buFont typeface="Wingdings" panose="05000000000000000000" pitchFamily="2" charset="2"/>
              <a:buChar char="Ø"/>
            </a:pPr>
            <a:r>
              <a:rPr lang="de-CH" sz="1167" dirty="0" err="1"/>
              <a:t>orienté</a:t>
            </a:r>
            <a:r>
              <a:rPr lang="de-CH" sz="1167" dirty="0"/>
              <a:t> </a:t>
            </a:r>
            <a:r>
              <a:rPr lang="de-CH" sz="1167" dirty="0" err="1"/>
              <a:t>clientèle</a:t>
            </a:r>
            <a:endParaRPr lang="de-CH" sz="1167" dirty="0"/>
          </a:p>
          <a:p>
            <a:pPr marL="238115" indent="-238115">
              <a:spcBef>
                <a:spcPts val="500"/>
              </a:spcBef>
              <a:buFont typeface="Wingdings" panose="05000000000000000000" pitchFamily="2" charset="2"/>
              <a:buChar char="Ø"/>
            </a:pPr>
            <a:r>
              <a:rPr lang="de-CH" sz="1167" dirty="0" err="1"/>
              <a:t>connaissances</a:t>
            </a:r>
            <a:r>
              <a:rPr lang="de-CH" sz="1167" dirty="0"/>
              <a:t> </a:t>
            </a:r>
            <a:r>
              <a:rPr lang="de-CH" sz="1167" dirty="0" err="1"/>
              <a:t>psychologiques</a:t>
            </a:r>
            <a:endParaRPr lang="de-CH" sz="1167" dirty="0"/>
          </a:p>
          <a:p>
            <a:pPr marL="238115" indent="-238115">
              <a:spcBef>
                <a:spcPts val="500"/>
              </a:spcBef>
              <a:buFont typeface="Wingdings" panose="05000000000000000000" pitchFamily="2" charset="2"/>
              <a:buChar char="Ø"/>
            </a:pPr>
            <a:r>
              <a:rPr lang="de-CH" sz="1167" dirty="0" err="1"/>
              <a:t>conseiller</a:t>
            </a:r>
            <a:r>
              <a:rPr lang="de-CH" sz="1167" dirty="0"/>
              <a:t>: </a:t>
            </a:r>
            <a:r>
              <a:rPr lang="de-CH" sz="1167" dirty="0" err="1"/>
              <a:t>produit</a:t>
            </a:r>
            <a:r>
              <a:rPr lang="de-CH" sz="1167" dirty="0"/>
              <a:t>, </a:t>
            </a:r>
            <a:r>
              <a:rPr lang="de-CH" sz="1167" dirty="0" err="1"/>
              <a:t>mobilité</a:t>
            </a:r>
            <a:r>
              <a:rPr lang="de-CH" sz="1167" dirty="0"/>
              <a:t>, </a:t>
            </a:r>
            <a:r>
              <a:rPr lang="de-CH" sz="1167" dirty="0" err="1"/>
              <a:t>financement</a:t>
            </a:r>
            <a:r>
              <a:rPr lang="de-CH" sz="1167" dirty="0"/>
              <a:t>, </a:t>
            </a:r>
            <a:r>
              <a:rPr lang="de-CH" sz="1167" dirty="0" err="1"/>
              <a:t>assurances</a:t>
            </a:r>
            <a:endParaRPr lang="de-CH" sz="1167" dirty="0"/>
          </a:p>
          <a:p>
            <a:pPr marL="238115" indent="-238115">
              <a:spcBef>
                <a:spcPts val="500"/>
              </a:spcBef>
              <a:buFont typeface="Wingdings" panose="05000000000000000000" pitchFamily="2" charset="2"/>
              <a:buChar char="Ø"/>
            </a:pPr>
            <a:r>
              <a:rPr lang="de-CH" sz="1167" dirty="0" err="1"/>
              <a:t>méthodes</a:t>
            </a:r>
            <a:r>
              <a:rPr lang="de-CH" sz="1167" dirty="0"/>
              <a:t> de </a:t>
            </a:r>
            <a:r>
              <a:rPr lang="de-CH" sz="1167" dirty="0" err="1"/>
              <a:t>vente</a:t>
            </a:r>
            <a:endParaRPr lang="de-CH" sz="1167" dirty="0"/>
          </a:p>
          <a:p>
            <a:pPr marL="238115" indent="-238115">
              <a:spcBef>
                <a:spcPts val="500"/>
              </a:spcBef>
              <a:buFont typeface="Wingdings" panose="05000000000000000000" pitchFamily="2" charset="2"/>
              <a:buChar char="Ø"/>
            </a:pPr>
            <a:r>
              <a:rPr lang="de-CH" sz="1167" dirty="0" err="1"/>
              <a:t>connaissances</a:t>
            </a:r>
            <a:r>
              <a:rPr lang="de-CH" sz="1167" dirty="0"/>
              <a:t> </a:t>
            </a:r>
            <a:r>
              <a:rPr lang="de-CH" sz="1167" dirty="0" err="1"/>
              <a:t>marketing</a:t>
            </a:r>
            <a:endParaRPr lang="de-CH" sz="1167" dirty="0"/>
          </a:p>
          <a:p>
            <a:pPr marL="238115" indent="-238115">
              <a:spcBef>
                <a:spcPts val="500"/>
              </a:spcBef>
              <a:buFont typeface="Wingdings" panose="05000000000000000000" pitchFamily="2" charset="2"/>
              <a:buChar char="Ø"/>
            </a:pPr>
            <a:r>
              <a:rPr lang="de-CH" sz="1167" dirty="0" err="1"/>
              <a:t>capacités</a:t>
            </a:r>
            <a:r>
              <a:rPr lang="de-CH" sz="1167" dirty="0"/>
              <a:t> administratives</a:t>
            </a:r>
          </a:p>
          <a:p>
            <a:pPr marL="238115" indent="-238115">
              <a:spcBef>
                <a:spcPts val="500"/>
              </a:spcBef>
              <a:buFont typeface="Wingdings" panose="05000000000000000000" pitchFamily="2" charset="2"/>
              <a:buChar char="Ø"/>
            </a:pPr>
            <a:r>
              <a:rPr lang="de-CH" sz="1167" dirty="0" err="1"/>
              <a:t>calculer</a:t>
            </a:r>
            <a:r>
              <a:rPr lang="de-CH" sz="1167" dirty="0"/>
              <a:t> </a:t>
            </a:r>
          </a:p>
          <a:p>
            <a:pPr marL="238115" indent="-238115">
              <a:spcBef>
                <a:spcPts val="500"/>
              </a:spcBef>
              <a:buFont typeface="Wingdings" panose="05000000000000000000" pitchFamily="2" charset="2"/>
              <a:buChar char="Ø"/>
            </a:pPr>
            <a:r>
              <a:rPr lang="de-CH" sz="1167" dirty="0" err="1"/>
              <a:t>flexibilité</a:t>
            </a:r>
            <a:endParaRPr lang="de-CH" sz="1167" dirty="0"/>
          </a:p>
          <a:p>
            <a:pPr marL="238115" indent="-238115">
              <a:spcBef>
                <a:spcPts val="500"/>
              </a:spcBef>
              <a:buFont typeface="Wingdings" panose="05000000000000000000" pitchFamily="2" charset="2"/>
              <a:buChar char="Ø"/>
            </a:pPr>
            <a:r>
              <a:rPr lang="de-CH" sz="1167" dirty="0" err="1"/>
              <a:t>organiser</a:t>
            </a:r>
            <a:endParaRPr lang="de-CH" sz="1167" dirty="0"/>
          </a:p>
          <a:p>
            <a:pPr marL="238115" indent="-238115">
              <a:spcBef>
                <a:spcPts val="500"/>
              </a:spcBef>
              <a:buFont typeface="Wingdings" panose="05000000000000000000" pitchFamily="2" charset="2"/>
              <a:buChar char="Ø"/>
            </a:pPr>
            <a:r>
              <a:rPr lang="de-CH" sz="1167" dirty="0" err="1"/>
              <a:t>aide</a:t>
            </a:r>
            <a:r>
              <a:rPr lang="de-CH" sz="1167" dirty="0"/>
              <a:t> à </a:t>
            </a:r>
            <a:r>
              <a:rPr lang="de-CH" sz="1167" dirty="0" err="1"/>
              <a:t>l’organisation</a:t>
            </a:r>
            <a:r>
              <a:rPr lang="de-CH" sz="1167" dirty="0"/>
              <a:t> </a:t>
            </a:r>
            <a:r>
              <a:rPr lang="de-CH" sz="1167" dirty="0" err="1"/>
              <a:t>d’expositions</a:t>
            </a:r>
            <a:endParaRPr lang="de-CH" sz="1167" dirty="0"/>
          </a:p>
          <a:p>
            <a:pPr marL="238115" indent="-238115">
              <a:spcBef>
                <a:spcPts val="500"/>
              </a:spcBef>
              <a:buFont typeface="Wingdings" panose="05000000000000000000" pitchFamily="2" charset="2"/>
              <a:buChar char="Ø"/>
            </a:pPr>
            <a:endParaRPr lang="de-CH" dirty="0"/>
          </a:p>
        </p:txBody>
      </p:sp>
    </p:spTree>
    <p:extLst>
      <p:ext uri="{BB962C8B-B14F-4D97-AF65-F5344CB8AC3E}">
        <p14:creationId xmlns:p14="http://schemas.microsoft.com/office/powerpoint/2010/main" val="666886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ChangeArrowheads="1"/>
          </p:cNvSpPr>
          <p:nvPr/>
        </p:nvSpPr>
        <p:spPr bwMode="auto">
          <a:xfrm>
            <a:off x="3882049" y="1826729"/>
            <a:ext cx="1806086" cy="32268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lIns="45249" tIns="22624" rIns="45249" bIns="22624">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DE" altLang="de-DE">
              <a:latin typeface="Times" pitchFamily="18" charset="0"/>
            </a:endParaRPr>
          </a:p>
        </p:txBody>
      </p:sp>
      <p:pic>
        <p:nvPicPr>
          <p:cNvPr id="12294"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1594" y="997294"/>
            <a:ext cx="7370885" cy="615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11660" y="3517575"/>
            <a:ext cx="2380558" cy="1550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2182" y="1657367"/>
            <a:ext cx="3579813" cy="1837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4632008" y="1657367"/>
            <a:ext cx="3360373" cy="3673698"/>
          </a:xfrm>
          <a:prstGeom prst="rect">
            <a:avLst/>
          </a:prstGeom>
          <a:noFill/>
        </p:spPr>
        <p:txBody>
          <a:bodyPr wrap="square" rtlCol="0">
            <a:spAutoFit/>
          </a:bodyPr>
          <a:lstStyle/>
          <a:p>
            <a:r>
              <a:rPr lang="de-CH" b="1" dirty="0" err="1"/>
              <a:t>Capacités</a:t>
            </a:r>
            <a:r>
              <a:rPr lang="de-CH" b="1" dirty="0"/>
              <a:t> / </a:t>
            </a:r>
            <a:r>
              <a:rPr lang="de-CH" b="1" dirty="0" err="1"/>
              <a:t>Fonction</a:t>
            </a:r>
            <a:r>
              <a:rPr lang="de-CH" b="1" dirty="0"/>
              <a:t> (</a:t>
            </a:r>
            <a:r>
              <a:rPr lang="de-CH" b="1" dirty="0" err="1"/>
              <a:t>tâches</a:t>
            </a:r>
            <a:r>
              <a:rPr lang="de-CH" b="1" dirty="0"/>
              <a:t>)</a:t>
            </a:r>
            <a:br>
              <a:rPr lang="de-CH" b="1" dirty="0"/>
            </a:br>
            <a:endParaRPr lang="de-CH" b="1" dirty="0"/>
          </a:p>
          <a:p>
            <a:pPr marL="238115" indent="-238115">
              <a:spcBef>
                <a:spcPts val="500"/>
              </a:spcBef>
              <a:buFont typeface="Wingdings" panose="05000000000000000000" pitchFamily="2" charset="2"/>
              <a:buChar char="Ø"/>
            </a:pPr>
            <a:r>
              <a:rPr lang="de-CH" sz="1167" dirty="0"/>
              <a:t>responsable des </a:t>
            </a:r>
            <a:r>
              <a:rPr lang="de-CH" sz="1167" dirty="0" err="1"/>
              <a:t>domaines</a:t>
            </a:r>
            <a:r>
              <a:rPr lang="de-CH" sz="1167" dirty="0"/>
              <a:t> </a:t>
            </a:r>
            <a:r>
              <a:rPr lang="de-CH" sz="1167" dirty="0" err="1"/>
              <a:t>vente</a:t>
            </a:r>
            <a:r>
              <a:rPr lang="de-CH" sz="1167" dirty="0"/>
              <a:t>, </a:t>
            </a:r>
            <a:r>
              <a:rPr lang="de-CH" sz="1167" dirty="0" err="1"/>
              <a:t>service</a:t>
            </a:r>
            <a:r>
              <a:rPr lang="de-CH" sz="1167" dirty="0"/>
              <a:t> </a:t>
            </a:r>
            <a:r>
              <a:rPr lang="de-CH" sz="1167" dirty="0" err="1"/>
              <a:t>clientèle</a:t>
            </a:r>
            <a:r>
              <a:rPr lang="de-CH" sz="1167" dirty="0"/>
              <a:t>, </a:t>
            </a:r>
            <a:r>
              <a:rPr lang="de-CH" sz="1167" dirty="0" err="1"/>
              <a:t>atelier</a:t>
            </a:r>
            <a:r>
              <a:rPr lang="de-CH" sz="1167" dirty="0"/>
              <a:t>, </a:t>
            </a:r>
            <a:r>
              <a:rPr lang="de-CH" sz="1167" dirty="0" err="1"/>
              <a:t>magasin</a:t>
            </a:r>
            <a:r>
              <a:rPr lang="de-CH" sz="1167" dirty="0"/>
              <a:t>, </a:t>
            </a:r>
            <a:r>
              <a:rPr lang="de-CH" sz="1167" dirty="0" err="1"/>
              <a:t>finances</a:t>
            </a:r>
            <a:r>
              <a:rPr lang="de-CH" sz="1167" dirty="0"/>
              <a:t>, </a:t>
            </a:r>
            <a:r>
              <a:rPr lang="de-CH" sz="1167" dirty="0" err="1"/>
              <a:t>administration</a:t>
            </a:r>
            <a:r>
              <a:rPr lang="de-CH" sz="1167" dirty="0"/>
              <a:t> et </a:t>
            </a:r>
            <a:r>
              <a:rPr lang="de-CH" sz="1167" dirty="0" err="1"/>
              <a:t>ressources</a:t>
            </a:r>
            <a:r>
              <a:rPr lang="de-CH" sz="1167" dirty="0"/>
              <a:t> </a:t>
            </a:r>
            <a:r>
              <a:rPr lang="de-CH" sz="1167" dirty="0" err="1"/>
              <a:t>humaines</a:t>
            </a:r>
            <a:endParaRPr lang="de-CH" sz="1167" dirty="0"/>
          </a:p>
          <a:p>
            <a:pPr marL="238115" indent="-238115">
              <a:spcBef>
                <a:spcPts val="500"/>
              </a:spcBef>
              <a:buFont typeface="Wingdings" panose="05000000000000000000" pitchFamily="2" charset="2"/>
              <a:buChar char="Ø"/>
            </a:pPr>
            <a:r>
              <a:rPr lang="de-CH" sz="1167" dirty="0" err="1"/>
              <a:t>esprit</a:t>
            </a:r>
            <a:r>
              <a:rPr lang="de-CH" sz="1167" dirty="0"/>
              <a:t> et </a:t>
            </a:r>
            <a:r>
              <a:rPr lang="de-CH" sz="1167" dirty="0" err="1"/>
              <a:t>action</a:t>
            </a:r>
            <a:r>
              <a:rPr lang="de-CH" sz="1167" dirty="0"/>
              <a:t> </a:t>
            </a:r>
            <a:r>
              <a:rPr lang="de-CH" sz="1167" dirty="0" err="1"/>
              <a:t>d’entreprise</a:t>
            </a:r>
            <a:endParaRPr lang="de-CH" sz="1167" dirty="0"/>
          </a:p>
          <a:p>
            <a:pPr marL="238115" indent="-238115">
              <a:spcBef>
                <a:spcPts val="500"/>
              </a:spcBef>
              <a:buFont typeface="Wingdings" panose="05000000000000000000" pitchFamily="2" charset="2"/>
              <a:buChar char="Ø"/>
            </a:pPr>
            <a:r>
              <a:rPr lang="de-CH" sz="1167" dirty="0" err="1"/>
              <a:t>déceler</a:t>
            </a:r>
            <a:r>
              <a:rPr lang="de-CH" sz="1167" dirty="0"/>
              <a:t> et </a:t>
            </a:r>
            <a:r>
              <a:rPr lang="de-CH" sz="1167" dirty="0" err="1"/>
              <a:t>exploiter</a:t>
            </a:r>
            <a:r>
              <a:rPr lang="de-CH" sz="1167" dirty="0"/>
              <a:t> le </a:t>
            </a:r>
            <a:r>
              <a:rPr lang="de-CH" sz="1167" dirty="0" err="1"/>
              <a:t>potentiel</a:t>
            </a:r>
            <a:r>
              <a:rPr lang="de-CH" sz="1167" dirty="0"/>
              <a:t> du </a:t>
            </a:r>
            <a:r>
              <a:rPr lang="de-CH" sz="1167" dirty="0" err="1"/>
              <a:t>marché</a:t>
            </a:r>
            <a:endParaRPr lang="de-CH" sz="1167" dirty="0"/>
          </a:p>
          <a:p>
            <a:pPr marL="238115" indent="-238115">
              <a:spcBef>
                <a:spcPts val="500"/>
              </a:spcBef>
              <a:buFont typeface="Wingdings" panose="05000000000000000000" pitchFamily="2" charset="2"/>
              <a:buChar char="Ø"/>
            </a:pPr>
            <a:r>
              <a:rPr lang="de-CH" sz="1167" dirty="0" err="1"/>
              <a:t>développer</a:t>
            </a:r>
            <a:r>
              <a:rPr lang="de-CH" sz="1167" dirty="0"/>
              <a:t> et </a:t>
            </a:r>
            <a:r>
              <a:rPr lang="de-CH" sz="1167" dirty="0" err="1"/>
              <a:t>mettre</a:t>
            </a:r>
            <a:r>
              <a:rPr lang="de-CH" sz="1167" dirty="0"/>
              <a:t> en </a:t>
            </a:r>
            <a:r>
              <a:rPr lang="de-CH" sz="1167" dirty="0" err="1"/>
              <a:t>place</a:t>
            </a:r>
            <a:r>
              <a:rPr lang="de-CH" sz="1167" dirty="0"/>
              <a:t> des </a:t>
            </a:r>
            <a:r>
              <a:rPr lang="de-CH" sz="1167" dirty="0" err="1"/>
              <a:t>stratégies</a:t>
            </a:r>
            <a:endParaRPr lang="de-CH" sz="1167" dirty="0"/>
          </a:p>
          <a:p>
            <a:pPr marL="238115" indent="-238115">
              <a:spcBef>
                <a:spcPts val="500"/>
              </a:spcBef>
              <a:buFont typeface="Wingdings" panose="05000000000000000000" pitchFamily="2" charset="2"/>
              <a:buChar char="Ø"/>
            </a:pPr>
            <a:r>
              <a:rPr lang="de-CH" sz="1167" dirty="0" err="1"/>
              <a:t>structure</a:t>
            </a:r>
            <a:r>
              <a:rPr lang="de-CH" sz="1167" dirty="0"/>
              <a:t> et </a:t>
            </a:r>
            <a:r>
              <a:rPr lang="de-CH" sz="1167" dirty="0" err="1"/>
              <a:t>organisation</a:t>
            </a:r>
            <a:r>
              <a:rPr lang="de-CH" sz="1167" dirty="0"/>
              <a:t> </a:t>
            </a:r>
            <a:r>
              <a:rPr lang="de-CH" sz="1167" dirty="0" err="1"/>
              <a:t>pour</a:t>
            </a:r>
            <a:r>
              <a:rPr lang="de-CH" sz="1167" dirty="0"/>
              <a:t> </a:t>
            </a:r>
            <a:r>
              <a:rPr lang="de-CH" sz="1167" dirty="0" err="1"/>
              <a:t>assurer</a:t>
            </a:r>
            <a:r>
              <a:rPr lang="de-CH" sz="1167" dirty="0"/>
              <a:t> </a:t>
            </a:r>
            <a:r>
              <a:rPr lang="de-CH" sz="1167" dirty="0" err="1"/>
              <a:t>avec</a:t>
            </a:r>
            <a:r>
              <a:rPr lang="de-CH" sz="1167" dirty="0"/>
              <a:t> </a:t>
            </a:r>
            <a:r>
              <a:rPr lang="de-CH" sz="1167" dirty="0" err="1"/>
              <a:t>succès</a:t>
            </a:r>
            <a:r>
              <a:rPr lang="de-CH" sz="1167" dirty="0"/>
              <a:t> </a:t>
            </a:r>
            <a:r>
              <a:rPr lang="de-CH" sz="1167" dirty="0" err="1"/>
              <a:t>l’activité</a:t>
            </a:r>
            <a:r>
              <a:rPr lang="de-CH" sz="1167" dirty="0"/>
              <a:t> </a:t>
            </a:r>
            <a:r>
              <a:rPr lang="de-CH" sz="1167" dirty="0" err="1"/>
              <a:t>commerciale</a:t>
            </a:r>
            <a:r>
              <a:rPr lang="de-CH" sz="1167" dirty="0"/>
              <a:t> </a:t>
            </a:r>
            <a:r>
              <a:rPr lang="de-CH" sz="1167" dirty="0" err="1"/>
              <a:t>vente</a:t>
            </a:r>
            <a:r>
              <a:rPr lang="de-CH" sz="1167" dirty="0"/>
              <a:t> et </a:t>
            </a:r>
            <a:r>
              <a:rPr lang="de-CH" sz="1167" dirty="0" err="1"/>
              <a:t>après-vente</a:t>
            </a:r>
            <a:r>
              <a:rPr lang="de-CH" sz="1167" dirty="0"/>
              <a:t> </a:t>
            </a:r>
          </a:p>
          <a:p>
            <a:pPr marL="238115" indent="-238115">
              <a:spcBef>
                <a:spcPts val="500"/>
              </a:spcBef>
              <a:buFont typeface="Wingdings" panose="05000000000000000000" pitchFamily="2" charset="2"/>
              <a:buChar char="Ø"/>
            </a:pPr>
            <a:r>
              <a:rPr lang="de-CH" sz="1167" dirty="0" err="1"/>
              <a:t>satisfaction</a:t>
            </a:r>
            <a:r>
              <a:rPr lang="de-CH" sz="1167" dirty="0"/>
              <a:t> </a:t>
            </a:r>
            <a:r>
              <a:rPr lang="de-CH" sz="1167" dirty="0" err="1"/>
              <a:t>collaborateurs</a:t>
            </a:r>
            <a:r>
              <a:rPr lang="de-CH" sz="1167" dirty="0"/>
              <a:t> </a:t>
            </a:r>
            <a:r>
              <a:rPr lang="de-CH" sz="1167" dirty="0" err="1"/>
              <a:t>ainsi</a:t>
            </a:r>
            <a:r>
              <a:rPr lang="de-CH" sz="1167" dirty="0"/>
              <a:t> </a:t>
            </a:r>
            <a:r>
              <a:rPr lang="de-CH" sz="1167" dirty="0" err="1"/>
              <a:t>que</a:t>
            </a:r>
            <a:r>
              <a:rPr lang="de-CH" sz="1167" dirty="0"/>
              <a:t> </a:t>
            </a:r>
            <a:r>
              <a:rPr lang="de-CH" sz="1167" dirty="0" err="1"/>
              <a:t>clientèle</a:t>
            </a:r>
            <a:r>
              <a:rPr lang="de-CH" sz="1167" dirty="0"/>
              <a:t> et </a:t>
            </a:r>
            <a:r>
              <a:rPr lang="de-CH" sz="1167" dirty="0" err="1"/>
              <a:t>qualité</a:t>
            </a:r>
            <a:endParaRPr lang="de-CH" sz="1167" dirty="0"/>
          </a:p>
          <a:p>
            <a:pPr marL="238115" indent="-238115">
              <a:spcBef>
                <a:spcPts val="500"/>
              </a:spcBef>
              <a:buFont typeface="Wingdings" panose="05000000000000000000" pitchFamily="2" charset="2"/>
              <a:buChar char="Ø"/>
            </a:pPr>
            <a:r>
              <a:rPr lang="de-CH" sz="1167" dirty="0" err="1"/>
              <a:t>responsabilité</a:t>
            </a:r>
            <a:r>
              <a:rPr lang="de-CH" sz="1167" dirty="0"/>
              <a:t> du </a:t>
            </a:r>
            <a:r>
              <a:rPr lang="de-CH" sz="1167" dirty="0" err="1"/>
              <a:t>budget</a:t>
            </a:r>
            <a:r>
              <a:rPr lang="de-CH" sz="1167" dirty="0"/>
              <a:t> et du </a:t>
            </a:r>
            <a:r>
              <a:rPr lang="de-CH" sz="1167" dirty="0" err="1"/>
              <a:t>résultat</a:t>
            </a:r>
            <a:r>
              <a:rPr lang="de-CH" sz="1167" dirty="0"/>
              <a:t> global</a:t>
            </a:r>
          </a:p>
          <a:p>
            <a:pPr marL="238115" indent="-238115">
              <a:spcBef>
                <a:spcPts val="500"/>
              </a:spcBef>
              <a:buFont typeface="Wingdings" panose="05000000000000000000" pitchFamily="2" charset="2"/>
              <a:buChar char="Ø"/>
            </a:pPr>
            <a:r>
              <a:rPr lang="de-CH" sz="1167" b="1" dirty="0" err="1"/>
              <a:t>une</a:t>
            </a:r>
            <a:r>
              <a:rPr lang="de-CH" sz="1167" b="1" dirty="0"/>
              <a:t> </a:t>
            </a:r>
            <a:r>
              <a:rPr lang="de-CH" sz="1167" b="1" dirty="0" err="1"/>
              <a:t>tâche</a:t>
            </a:r>
            <a:r>
              <a:rPr lang="de-CH" sz="1167" b="1" dirty="0"/>
              <a:t> de </a:t>
            </a:r>
            <a:r>
              <a:rPr lang="de-CH" sz="1167" b="1" dirty="0" err="1"/>
              <a:t>direction</a:t>
            </a:r>
            <a:endParaRPr lang="de-CH" b="1" dirty="0"/>
          </a:p>
        </p:txBody>
      </p:sp>
    </p:spTree>
    <p:extLst>
      <p:ext uri="{BB962C8B-B14F-4D97-AF65-F5344CB8AC3E}">
        <p14:creationId xmlns:p14="http://schemas.microsoft.com/office/powerpoint/2010/main" val="283647893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ChangeAspect="1"/>
          </p:cNvPicPr>
          <p:nvPr/>
        </p:nvPicPr>
        <p:blipFill rotWithShape="1">
          <a:blip r:embed="rId2" cstate="email">
            <a:extLst>
              <a:ext uri="{28A0092B-C50C-407E-A947-70E740481C1C}">
                <a14:useLocalDpi xmlns:a14="http://schemas.microsoft.com/office/drawing/2010/main"/>
              </a:ext>
            </a:extLst>
          </a:blip>
          <a:srcRect l="-1005" t="18740" r="8608"/>
          <a:stretch/>
        </p:blipFill>
        <p:spPr bwMode="auto">
          <a:xfrm>
            <a:off x="4524233" y="1624084"/>
            <a:ext cx="3944203" cy="260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Inhaltsplatzhalter 1"/>
          <p:cNvSpPr>
            <a:spLocks noGrp="1"/>
          </p:cNvSpPr>
          <p:nvPr>
            <p:ph idx="12"/>
          </p:nvPr>
        </p:nvSpPr>
        <p:spPr>
          <a:xfrm>
            <a:off x="452775" y="1489348"/>
            <a:ext cx="4916852" cy="3708413"/>
          </a:xfrm>
        </p:spPr>
        <p:txBody>
          <a:bodyPr/>
          <a:lstStyle/>
          <a:p>
            <a:pPr>
              <a:lnSpc>
                <a:spcPct val="150000"/>
              </a:lnSpc>
            </a:pPr>
            <a:r>
              <a:rPr lang="fr-FR" altLang="de-DE" b="1" dirty="0" smtClean="0">
                <a:latin typeface="Arial" charset="0"/>
              </a:rPr>
              <a:t>24 sites et 17 sections</a:t>
            </a:r>
          </a:p>
          <a:p>
            <a:pPr>
              <a:lnSpc>
                <a:spcPct val="150000"/>
              </a:lnSpc>
            </a:pPr>
            <a:r>
              <a:rPr lang="fr-FR" dirty="0" smtClean="0"/>
              <a:t/>
            </a:r>
            <a:br>
              <a:rPr lang="fr-FR" dirty="0" smtClean="0"/>
            </a:br>
            <a:r>
              <a:rPr lang="fr-FR" dirty="0" smtClean="0"/>
              <a:t> </a:t>
            </a:r>
          </a:p>
          <a:p>
            <a:pPr>
              <a:lnSpc>
                <a:spcPct val="150000"/>
              </a:lnSpc>
              <a:buFont typeface="Wingdings" panose="05000000000000000000" pitchFamily="2" charset="2"/>
              <a:buChar char="ü"/>
            </a:pPr>
            <a:endParaRPr lang="fr-FR" dirty="0" smtClean="0"/>
          </a:p>
          <a:p>
            <a:pPr marL="0" indent="0" algn="r">
              <a:lnSpc>
                <a:spcPct val="150000"/>
              </a:lnSpc>
              <a:buNone/>
            </a:pPr>
            <a:endParaRPr lang="fr-FR" b="1" dirty="0" smtClean="0">
              <a:solidFill>
                <a:srgbClr val="FF0000"/>
              </a:solidFill>
            </a:endParaRPr>
          </a:p>
          <a:p>
            <a:pPr marL="0" indent="0" algn="r">
              <a:lnSpc>
                <a:spcPct val="150000"/>
              </a:lnSpc>
              <a:buNone/>
            </a:pPr>
            <a:endParaRPr lang="fr-FR" b="1" dirty="0" smtClean="0">
              <a:solidFill>
                <a:srgbClr val="FF0000"/>
              </a:solidFill>
            </a:endParaRPr>
          </a:p>
          <a:p>
            <a:pPr marL="0" indent="0" algn="r">
              <a:lnSpc>
                <a:spcPct val="150000"/>
              </a:lnSpc>
              <a:buNone/>
            </a:pPr>
            <a:endParaRPr lang="fr-FR" b="1" dirty="0" smtClean="0">
              <a:solidFill>
                <a:srgbClr val="FF0000"/>
              </a:solidFill>
            </a:endParaRPr>
          </a:p>
          <a:p>
            <a:pPr marL="0" indent="0" algn="r">
              <a:lnSpc>
                <a:spcPct val="150000"/>
              </a:lnSpc>
              <a:buNone/>
            </a:pPr>
            <a:r>
              <a:rPr lang="fr-FR" b="1" dirty="0" smtClean="0">
                <a:solidFill>
                  <a:srgbClr val="FF0000"/>
                </a:solidFill>
                <a:hlinkClick r:id="rId3"/>
              </a:rPr>
              <a:t>www.agvs-eignungstest.ch</a:t>
            </a:r>
            <a:r>
              <a:rPr lang="fr-FR" b="1" dirty="0" smtClean="0">
                <a:solidFill>
                  <a:srgbClr val="FF0000"/>
                </a:solidFill>
              </a:rPr>
              <a:t> </a:t>
            </a:r>
            <a:endParaRPr lang="fr-FR" b="1" dirty="0">
              <a:solidFill>
                <a:srgbClr val="FF0000"/>
              </a:solidFill>
            </a:endParaRPr>
          </a:p>
        </p:txBody>
      </p:sp>
      <p:sp>
        <p:nvSpPr>
          <p:cNvPr id="3" name="Titel 2"/>
          <p:cNvSpPr>
            <a:spLocks noGrp="1"/>
          </p:cNvSpPr>
          <p:nvPr>
            <p:ph type="title"/>
          </p:nvPr>
        </p:nvSpPr>
        <p:spPr/>
        <p:txBody>
          <a:bodyPr/>
          <a:lstStyle/>
          <a:p>
            <a:r>
              <a:rPr lang="fr-FR" dirty="0" smtClean="0"/>
              <a:t>Test d'aptitudes électronique pour les formations initiales techniques</a:t>
            </a:r>
            <a:endParaRPr lang="fr-FR" dirty="0"/>
          </a:p>
        </p:txBody>
      </p:sp>
      <p:sp>
        <p:nvSpPr>
          <p:cNvPr id="4" name="Foliennummernplatzhalter 3"/>
          <p:cNvSpPr>
            <a:spLocks noGrp="1"/>
          </p:cNvSpPr>
          <p:nvPr>
            <p:ph type="sldNum" sz="quarter" idx="16"/>
          </p:nvPr>
        </p:nvSpPr>
        <p:spPr/>
        <p:txBody>
          <a:bodyPr/>
          <a:lstStyle/>
          <a:p>
            <a:pPr>
              <a:defRPr/>
            </a:pPr>
            <a:fld id="{8E0BDA3E-6EC7-435C-884A-AB21C89B8E59}" type="slidenum">
              <a:rPr lang="fr-FR" smtClean="0"/>
              <a:pPr>
                <a:defRPr/>
              </a:pPr>
              <a:t>37</a:t>
            </a:fld>
            <a:endParaRPr lang="fr-FR" dirty="0"/>
          </a:p>
        </p:txBody>
      </p:sp>
      <p:pic>
        <p:nvPicPr>
          <p:cNvPr id="7" name="chart"/>
          <p:cNvPicPr>
            <a:picLocks noChangeAspect="1"/>
          </p:cNvPicPr>
          <p:nvPr/>
        </p:nvPicPr>
        <p:blipFill rotWithShape="1">
          <a:blip r:embed="rId4" cstate="email">
            <a:extLst>
              <a:ext uri="{28A0092B-C50C-407E-A947-70E740481C1C}">
                <a14:useLocalDpi xmlns:a14="http://schemas.microsoft.com/office/drawing/2010/main"/>
              </a:ext>
            </a:extLst>
          </a:blip>
          <a:srcRect l="31397" t="47106" r="29210" b="12035"/>
          <a:stretch/>
        </p:blipFill>
        <p:spPr>
          <a:xfrm>
            <a:off x="539552" y="2065412"/>
            <a:ext cx="3227496" cy="1992653"/>
          </a:xfrm>
          <a:prstGeom prst="rect">
            <a:avLst/>
          </a:prstGeom>
        </p:spPr>
      </p:pic>
    </p:spTree>
    <p:extLst>
      <p:ext uri="{BB962C8B-B14F-4D97-AF65-F5344CB8AC3E}">
        <p14:creationId xmlns:p14="http://schemas.microsoft.com/office/powerpoint/2010/main" val="24952777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543300" y="7691438"/>
            <a:ext cx="35726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9219" name="Group 3"/>
          <p:cNvGrpSpPr>
            <a:grpSpLocks/>
          </p:cNvGrpSpPr>
          <p:nvPr/>
        </p:nvGrpSpPr>
        <p:grpSpPr bwMode="auto">
          <a:xfrm>
            <a:off x="3543300" y="1690688"/>
            <a:ext cx="6698274" cy="369332"/>
            <a:chOff x="0" y="4536"/>
            <a:chExt cx="4219" cy="369332"/>
          </a:xfrm>
        </p:grpSpPr>
        <p:sp>
          <p:nvSpPr>
            <p:cNvPr id="9230" name="Rectangle 4"/>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9231" name="Group 5"/>
            <p:cNvGrpSpPr>
              <a:grpSpLocks/>
            </p:cNvGrpSpPr>
            <p:nvPr/>
          </p:nvGrpSpPr>
          <p:grpSpPr bwMode="auto">
            <a:xfrm>
              <a:off x="0" y="4536"/>
              <a:ext cx="3234" cy="369332"/>
              <a:chOff x="0" y="4536"/>
              <a:chExt cx="3234" cy="369332"/>
            </a:xfrm>
          </p:grpSpPr>
          <p:sp>
            <p:nvSpPr>
              <p:cNvPr id="9232" name="Rectangle 6"/>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9233" name="Rectangle 7"/>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grpSp>
        <p:nvGrpSpPr>
          <p:cNvPr id="9220" name="Group 8"/>
          <p:cNvGrpSpPr>
            <a:grpSpLocks/>
          </p:cNvGrpSpPr>
          <p:nvPr/>
        </p:nvGrpSpPr>
        <p:grpSpPr bwMode="auto">
          <a:xfrm>
            <a:off x="2457450" y="1639094"/>
            <a:ext cx="6698273" cy="369332"/>
            <a:chOff x="0" y="4536"/>
            <a:chExt cx="4219" cy="369332"/>
          </a:xfrm>
        </p:grpSpPr>
        <p:sp>
          <p:nvSpPr>
            <p:cNvPr id="9226" name="Rectangle 9"/>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9227" name="Group 10"/>
            <p:cNvGrpSpPr>
              <a:grpSpLocks/>
            </p:cNvGrpSpPr>
            <p:nvPr/>
          </p:nvGrpSpPr>
          <p:grpSpPr bwMode="auto">
            <a:xfrm>
              <a:off x="0" y="4536"/>
              <a:ext cx="3234" cy="369332"/>
              <a:chOff x="0" y="4536"/>
              <a:chExt cx="3234" cy="369332"/>
            </a:xfrm>
          </p:grpSpPr>
          <p:sp>
            <p:nvSpPr>
              <p:cNvPr id="9228" name="Rectangle 11"/>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9229" name="Rectangle 12"/>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sp>
        <p:nvSpPr>
          <p:cNvPr id="9222" name="Text Box 16"/>
          <p:cNvSpPr txBox="1">
            <a:spLocks noChangeArrowheads="1"/>
          </p:cNvSpPr>
          <p:nvPr/>
        </p:nvSpPr>
        <p:spPr bwMode="auto">
          <a:xfrm>
            <a:off x="539552" y="447412"/>
            <a:ext cx="5760427" cy="63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DE" altLang="de-DE" b="1" dirty="0" smtClean="0">
                <a:solidFill>
                  <a:srgbClr val="FF0000"/>
                </a:solidFill>
              </a:rPr>
              <a:t>Mobilität</a:t>
            </a:r>
            <a:endParaRPr lang="de-DE" altLang="de-DE" b="1" dirty="0">
              <a:solidFill>
                <a:srgbClr val="FF0000"/>
              </a:solidFill>
            </a:endParaRPr>
          </a:p>
          <a:p>
            <a:pPr>
              <a:spcBef>
                <a:spcPct val="0"/>
              </a:spcBef>
            </a:pPr>
            <a:endParaRPr lang="de-DE" altLang="de-DE" b="1" dirty="0">
              <a:latin typeface="Verdana" pitchFamily="34" charset="0"/>
            </a:endParaRPr>
          </a:p>
        </p:txBody>
      </p:sp>
      <p:sp>
        <p:nvSpPr>
          <p:cNvPr id="9223" name="Rectangle 17"/>
          <p:cNvSpPr>
            <a:spLocks noChangeArrowheads="1"/>
          </p:cNvSpPr>
          <p:nvPr/>
        </p:nvSpPr>
        <p:spPr bwMode="auto">
          <a:xfrm>
            <a:off x="6875585" y="3647282"/>
            <a:ext cx="2618643" cy="124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nSpc>
                <a:spcPct val="150000"/>
              </a:lnSpc>
              <a:spcBef>
                <a:spcPct val="0"/>
              </a:spcBef>
            </a:pPr>
            <a:r>
              <a:rPr lang="de-DE" altLang="de-DE" b="1">
                <a:solidFill>
                  <a:schemeClr val="bg1"/>
                </a:solidFill>
              </a:rPr>
              <a:t/>
            </a:r>
            <a:br>
              <a:rPr lang="de-DE" altLang="de-DE" b="1">
                <a:solidFill>
                  <a:schemeClr val="bg1"/>
                </a:solidFill>
              </a:rPr>
            </a:br>
            <a:r>
              <a:rPr lang="de-DE" altLang="de-DE" b="1"/>
              <a:t>Sich leiten lassen</a:t>
            </a:r>
          </a:p>
        </p:txBody>
      </p:sp>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23555"/>
            <a:ext cx="9144000" cy="3177943"/>
          </a:xfrm>
          <a:prstGeom prst="rect">
            <a:avLst/>
          </a:prstGeom>
        </p:spPr>
      </p:pic>
    </p:spTree>
    <p:extLst>
      <p:ext uri="{BB962C8B-B14F-4D97-AF65-F5344CB8AC3E}">
        <p14:creationId xmlns:p14="http://schemas.microsoft.com/office/powerpoint/2010/main" val="3036854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543300" y="7691438"/>
            <a:ext cx="35726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fr-FR" altLang="de-DE" dirty="0">
              <a:latin typeface="Times" pitchFamily="18" charset="0"/>
            </a:endParaRPr>
          </a:p>
        </p:txBody>
      </p:sp>
      <p:grpSp>
        <p:nvGrpSpPr>
          <p:cNvPr id="8195" name="Group 3"/>
          <p:cNvGrpSpPr>
            <a:grpSpLocks/>
          </p:cNvGrpSpPr>
          <p:nvPr/>
        </p:nvGrpSpPr>
        <p:grpSpPr bwMode="auto">
          <a:xfrm>
            <a:off x="3543300" y="1690688"/>
            <a:ext cx="6698274" cy="369332"/>
            <a:chOff x="0" y="4536"/>
            <a:chExt cx="4219" cy="369332"/>
          </a:xfrm>
        </p:grpSpPr>
        <p:sp>
          <p:nvSpPr>
            <p:cNvPr id="8204" name="Rectangle 4"/>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8205" name="Group 5"/>
            <p:cNvGrpSpPr>
              <a:grpSpLocks/>
            </p:cNvGrpSpPr>
            <p:nvPr/>
          </p:nvGrpSpPr>
          <p:grpSpPr bwMode="auto">
            <a:xfrm>
              <a:off x="0" y="4536"/>
              <a:ext cx="3234" cy="369332"/>
              <a:chOff x="0" y="4536"/>
              <a:chExt cx="3234" cy="369332"/>
            </a:xfrm>
          </p:grpSpPr>
          <p:sp>
            <p:nvSpPr>
              <p:cNvPr id="8206" name="Rectangle 6"/>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8207" name="Rectangle 7"/>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grpSp>
        <p:nvGrpSpPr>
          <p:cNvPr id="8196" name="Group 8"/>
          <p:cNvGrpSpPr>
            <a:grpSpLocks/>
          </p:cNvGrpSpPr>
          <p:nvPr/>
        </p:nvGrpSpPr>
        <p:grpSpPr bwMode="auto">
          <a:xfrm>
            <a:off x="2457450" y="1639094"/>
            <a:ext cx="6698273" cy="369332"/>
            <a:chOff x="0" y="4536"/>
            <a:chExt cx="4219" cy="369332"/>
          </a:xfrm>
        </p:grpSpPr>
        <p:sp>
          <p:nvSpPr>
            <p:cNvPr id="8200" name="Rectangle 9"/>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8201" name="Group 10"/>
            <p:cNvGrpSpPr>
              <a:grpSpLocks/>
            </p:cNvGrpSpPr>
            <p:nvPr/>
          </p:nvGrpSpPr>
          <p:grpSpPr bwMode="auto">
            <a:xfrm>
              <a:off x="0" y="4536"/>
              <a:ext cx="3234" cy="369332"/>
              <a:chOff x="0" y="4536"/>
              <a:chExt cx="3234" cy="369332"/>
            </a:xfrm>
          </p:grpSpPr>
          <p:sp>
            <p:nvSpPr>
              <p:cNvPr id="8202" name="Rectangle 11"/>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8203" name="Rectangle 12"/>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pic>
        <p:nvPicPr>
          <p:cNvPr id="8197" name="Picture 13" descr="A-Klasse_Brennstof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8377" y="1284553"/>
            <a:ext cx="5993423" cy="343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14"/>
          <p:cNvSpPr txBox="1">
            <a:spLocks noChangeArrowheads="1"/>
          </p:cNvSpPr>
          <p:nvPr/>
        </p:nvSpPr>
        <p:spPr bwMode="auto">
          <a:xfrm>
            <a:off x="422031" y="317500"/>
            <a:ext cx="5760427" cy="63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fr-FR" altLang="de-DE" b="1" dirty="0" smtClean="0">
                <a:solidFill>
                  <a:srgbClr val="FF0000"/>
                </a:solidFill>
              </a:rPr>
              <a:t>Systèmes à traction alternative</a:t>
            </a:r>
            <a:r>
              <a:rPr lang="fr-FR" dirty="0" smtClean="0"/>
              <a:t/>
            </a:r>
            <a:br>
              <a:rPr lang="fr-FR" dirty="0" smtClean="0"/>
            </a:br>
            <a:r>
              <a:rPr lang="fr-FR" altLang="de-DE" b="1" dirty="0" smtClean="0">
                <a:solidFill>
                  <a:srgbClr val="FF0000"/>
                </a:solidFill>
              </a:rPr>
              <a:t>Cellule combustible</a:t>
            </a:r>
            <a:endParaRPr lang="fr-FR" altLang="de-DE" b="1" dirty="0">
              <a:solidFill>
                <a:srgbClr val="FF0000"/>
              </a:solidFill>
            </a:endParaRPr>
          </a:p>
        </p:txBody>
      </p:sp>
      <p:sp>
        <p:nvSpPr>
          <p:cNvPr id="8199" name="Rectangle 15"/>
          <p:cNvSpPr>
            <a:spLocks noChangeArrowheads="1"/>
          </p:cNvSpPr>
          <p:nvPr/>
        </p:nvSpPr>
        <p:spPr bwMode="auto">
          <a:xfrm>
            <a:off x="6156176" y="3970074"/>
            <a:ext cx="3075842" cy="124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nSpc>
                <a:spcPct val="150000"/>
              </a:lnSpc>
              <a:spcBef>
                <a:spcPct val="0"/>
              </a:spcBef>
            </a:pPr>
            <a:r>
              <a:rPr lang="fr-FR" dirty="0" smtClean="0"/>
              <a:t/>
            </a:r>
            <a:br>
              <a:rPr lang="fr-FR" dirty="0" smtClean="0"/>
            </a:br>
            <a:r>
              <a:rPr lang="fr-FR" altLang="de-DE" b="1" dirty="0" smtClean="0"/>
              <a:t>Sa propre centrale à bord</a:t>
            </a:r>
            <a:endParaRPr lang="fr-FR" altLang="de-DE" b="1" dirty="0"/>
          </a:p>
        </p:txBody>
      </p:sp>
    </p:spTree>
    <p:extLst>
      <p:ext uri="{BB962C8B-B14F-4D97-AF65-F5344CB8AC3E}">
        <p14:creationId xmlns:p14="http://schemas.microsoft.com/office/powerpoint/2010/main" val="3106354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715963" y="517525"/>
            <a:ext cx="8089900" cy="3095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spcBef>
                <a:spcPct val="0"/>
              </a:spcBef>
              <a:buFontTx/>
              <a:buNone/>
            </a:pPr>
            <a:r>
              <a:rPr lang="fr-FR" altLang="de-DE" sz="1800" b="1" dirty="0" smtClean="0">
                <a:solidFill>
                  <a:srgbClr val="FE0000"/>
                </a:solidFill>
              </a:rPr>
              <a:t>L’UPSA et ses sections</a:t>
            </a:r>
            <a:endParaRPr lang="fr-FR" altLang="de-DE" sz="1800" b="1" dirty="0">
              <a:solidFill>
                <a:srgbClr val="FE0000"/>
              </a:solidFill>
            </a:endParaRPr>
          </a:p>
        </p:txBody>
      </p:sp>
      <p:sp>
        <p:nvSpPr>
          <p:cNvPr id="16388" name="Rectangle 4"/>
          <p:cNvSpPr>
            <a:spLocks noChangeArrowheads="1"/>
          </p:cNvSpPr>
          <p:nvPr/>
        </p:nvSpPr>
        <p:spPr bwMode="auto">
          <a:xfrm>
            <a:off x="703263" y="1236663"/>
            <a:ext cx="7667625"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spcBef>
                <a:spcPct val="20000"/>
              </a:spcBef>
              <a:buFont typeface="Arial" pitchFamily="34" charset="0"/>
              <a:tabLst>
                <a:tab pos="190500" algn="l"/>
              </a:tabLst>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9pPr>
          </a:lstStyle>
          <a:p>
            <a:pPr>
              <a:spcBef>
                <a:spcPct val="50000"/>
              </a:spcBef>
              <a:buFontTx/>
              <a:buNone/>
            </a:pPr>
            <a:endParaRPr lang="fr-FR" altLang="de-DE" sz="1600" dirty="0">
              <a:solidFill>
                <a:srgbClr val="000000"/>
              </a:solidFill>
              <a:cs typeface="Arial" pitchFamily="34" charset="0"/>
            </a:endParaRPr>
          </a:p>
        </p:txBody>
      </p:sp>
      <p:sp>
        <p:nvSpPr>
          <p:cNvPr id="16389" name="Rectangle 5"/>
          <p:cNvSpPr>
            <a:spLocks noChangeArrowheads="1"/>
          </p:cNvSpPr>
          <p:nvPr/>
        </p:nvSpPr>
        <p:spPr bwMode="auto">
          <a:xfrm>
            <a:off x="8980488" y="-560388"/>
            <a:ext cx="16351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spAutoFit/>
          </a:bodyPr>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lgn="r">
              <a:spcBef>
                <a:spcPct val="0"/>
              </a:spcBef>
              <a:buFontTx/>
              <a:buNone/>
            </a:pPr>
            <a:endParaRPr lang="fr-FR" altLang="de-DE" sz="1800" dirty="0">
              <a:solidFill>
                <a:srgbClr val="000000"/>
              </a:solidFill>
              <a:latin typeface="Times" pitchFamily="18" charset="0"/>
              <a:cs typeface="Arial" pitchFamily="34" charset="0"/>
            </a:endParaRPr>
          </a:p>
        </p:txBody>
      </p:sp>
      <p:sp>
        <p:nvSpPr>
          <p:cNvPr id="16390" name="Text Box 11"/>
          <p:cNvSpPr txBox="1">
            <a:spLocks noChangeArrowheads="1"/>
          </p:cNvSpPr>
          <p:nvPr/>
        </p:nvSpPr>
        <p:spPr bwMode="auto">
          <a:xfrm>
            <a:off x="1368425" y="3894138"/>
            <a:ext cx="1651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spAutoFit/>
          </a:bodyPr>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lgn="r">
              <a:spcBef>
                <a:spcPct val="0"/>
              </a:spcBef>
              <a:buFontTx/>
              <a:buNone/>
            </a:pPr>
            <a:endParaRPr lang="fr-FR" altLang="de-DE" sz="1800" dirty="0">
              <a:solidFill>
                <a:srgbClr val="000000"/>
              </a:solidFill>
              <a:latin typeface="Times" pitchFamily="18" charset="0"/>
              <a:cs typeface="Arial" pitchFamily="34" charset="0"/>
            </a:endParaRPr>
          </a:p>
        </p:txBody>
      </p:sp>
      <p:sp>
        <p:nvSpPr>
          <p:cNvPr id="6151" name="Text Box 23"/>
          <p:cNvSpPr txBox="1">
            <a:spLocks noChangeArrowheads="1"/>
          </p:cNvSpPr>
          <p:nvPr/>
        </p:nvSpPr>
        <p:spPr bwMode="auto">
          <a:xfrm>
            <a:off x="715963" y="1417638"/>
            <a:ext cx="7712075"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pitchFamily="34" charset="0"/>
              </a:defRPr>
            </a:lvl1pPr>
            <a:lvl2pPr marL="742950" indent="-285750" algn="l">
              <a:spcBef>
                <a:spcPct val="20000"/>
              </a:spcBef>
              <a:defRPr>
                <a:solidFill>
                  <a:schemeClr val="tx1"/>
                </a:solidFill>
                <a:latin typeface="Arial" pitchFamily="34" charset="0"/>
              </a:defRPr>
            </a:lvl2pPr>
            <a:lvl3pPr marL="1143000" indent="-228600" algn="l">
              <a:spcBef>
                <a:spcPct val="20000"/>
              </a:spcBef>
              <a:defRPr>
                <a:solidFill>
                  <a:schemeClr val="tx1"/>
                </a:solidFill>
                <a:latin typeface="Arial" pitchFamily="34" charset="0"/>
              </a:defRPr>
            </a:lvl3pPr>
            <a:lvl4pPr marL="1600200" indent="-228600" algn="l">
              <a:spcBef>
                <a:spcPct val="20000"/>
              </a:spcBef>
              <a:defRPr>
                <a:solidFill>
                  <a:schemeClr val="tx1"/>
                </a:solidFill>
                <a:latin typeface="Arial" pitchFamily="34" charset="0"/>
              </a:defRPr>
            </a:lvl4pPr>
            <a:lvl5pPr marL="2057400" indent="-228600" algn="l">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a:spcBef>
                <a:spcPct val="0"/>
              </a:spcBef>
              <a:defRPr/>
            </a:pPr>
            <a:r>
              <a:rPr lang="fr-FR" altLang="ko-KR" sz="1600" dirty="0" smtClean="0">
                <a:solidFill>
                  <a:srgbClr val="000000"/>
                </a:solidFill>
              </a:rPr>
              <a:t>En tant qu'organisation faitière des garagistes suisses, l'UPSA s'engage pour ses membres et les soutient dans leur travail exigeant. Dans ce rôle, elle influence les conditions économiques générales et propose des prestations concrètes pour le quotidien. Les trois compétences clés de l'UPSA sont </a:t>
            </a:r>
          </a:p>
          <a:p>
            <a:pPr>
              <a:spcBef>
                <a:spcPct val="0"/>
              </a:spcBef>
              <a:defRPr/>
            </a:pPr>
            <a:endParaRPr lang="fr-FR" altLang="ko-KR" sz="1600" dirty="0" smtClean="0">
              <a:solidFill>
                <a:srgbClr val="000000"/>
              </a:solidFill>
              <a:ea typeface="Gulim" pitchFamily="34" charset="-127"/>
            </a:endParaRPr>
          </a:p>
          <a:p>
            <a:pPr marL="285750" indent="-285750">
              <a:spcBef>
                <a:spcPct val="0"/>
              </a:spcBef>
              <a:buFont typeface="Arial" panose="020B0604020202020204" pitchFamily="34" charset="0"/>
              <a:buChar char="•"/>
              <a:defRPr/>
            </a:pPr>
            <a:r>
              <a:rPr lang="fr-FR" altLang="ko-KR" sz="1600" dirty="0" smtClean="0">
                <a:solidFill>
                  <a:srgbClr val="000000"/>
                </a:solidFill>
              </a:rPr>
              <a:t>la </a:t>
            </a:r>
            <a:r>
              <a:rPr lang="fr-FR" altLang="ko-KR" sz="1600" b="1" dirty="0" smtClean="0">
                <a:solidFill>
                  <a:srgbClr val="000000"/>
                </a:solidFill>
              </a:rPr>
              <a:t>formation et la formation continue</a:t>
            </a:r>
            <a:r>
              <a:rPr lang="fr-FR" altLang="ko-KR" sz="1600" dirty="0" smtClean="0">
                <a:solidFill>
                  <a:srgbClr val="000000"/>
                </a:solidFill>
              </a:rPr>
              <a:t>, </a:t>
            </a:r>
          </a:p>
          <a:p>
            <a:pPr marL="285750" indent="-285750">
              <a:spcBef>
                <a:spcPct val="0"/>
              </a:spcBef>
              <a:buFont typeface="Arial" panose="020B0604020202020204" pitchFamily="34" charset="0"/>
              <a:buChar char="•"/>
              <a:defRPr/>
            </a:pPr>
            <a:r>
              <a:rPr lang="fr-FR" altLang="ko-KR" sz="1600" dirty="0" smtClean="0">
                <a:solidFill>
                  <a:srgbClr val="000000"/>
                </a:solidFill>
              </a:rPr>
              <a:t>la </a:t>
            </a:r>
            <a:r>
              <a:rPr lang="fr-FR" altLang="ko-KR" sz="1600" b="1" dirty="0" smtClean="0">
                <a:solidFill>
                  <a:srgbClr val="000000"/>
                </a:solidFill>
              </a:rPr>
              <a:t>représentation classique de la branche</a:t>
            </a:r>
            <a:r>
              <a:rPr lang="fr-FR" altLang="ko-KR" sz="1600" dirty="0" smtClean="0">
                <a:solidFill>
                  <a:srgbClr val="000000"/>
                </a:solidFill>
              </a:rPr>
              <a:t> et </a:t>
            </a:r>
          </a:p>
          <a:p>
            <a:pPr marL="285750" indent="-285750">
              <a:spcBef>
                <a:spcPct val="0"/>
              </a:spcBef>
              <a:buFont typeface="Arial" panose="020B0604020202020204" pitchFamily="34" charset="0"/>
              <a:buChar char="•"/>
              <a:defRPr/>
            </a:pPr>
            <a:r>
              <a:rPr lang="fr-FR" altLang="ko-KR" sz="1600" dirty="0" smtClean="0">
                <a:solidFill>
                  <a:srgbClr val="000000"/>
                </a:solidFill>
              </a:rPr>
              <a:t>des </a:t>
            </a:r>
            <a:r>
              <a:rPr lang="fr-FR" altLang="ko-KR" sz="1600" b="1" dirty="0" smtClean="0">
                <a:solidFill>
                  <a:srgbClr val="000000"/>
                </a:solidFill>
              </a:rPr>
              <a:t>prestations</a:t>
            </a:r>
            <a:r>
              <a:rPr lang="fr-FR" altLang="ko-KR" sz="1600" dirty="0" smtClean="0">
                <a:solidFill>
                  <a:srgbClr val="000000"/>
                </a:solidFill>
              </a:rPr>
              <a:t> adaptées au marché.</a:t>
            </a:r>
          </a:p>
          <a:p>
            <a:pPr>
              <a:spcBef>
                <a:spcPct val="0"/>
              </a:spcBef>
              <a:defRPr/>
            </a:pPr>
            <a:endParaRPr lang="fr-FR" altLang="ko-KR" sz="1600" dirty="0" smtClean="0">
              <a:solidFill>
                <a:srgbClr val="000000"/>
              </a:solidFill>
              <a:ea typeface="Gulim" pitchFamily="34" charset="-127"/>
            </a:endParaRPr>
          </a:p>
          <a:p>
            <a:pPr>
              <a:spcBef>
                <a:spcPct val="0"/>
              </a:spcBef>
              <a:defRPr/>
            </a:pPr>
            <a:r>
              <a:rPr lang="fr-FR" altLang="ko-KR" sz="1600" dirty="0" smtClean="0">
                <a:solidFill>
                  <a:srgbClr val="000000"/>
                </a:solidFill>
              </a:rPr>
              <a:t>L’un des piliers de la défense des intérêts est constitué par l’ancrage régional de l’UPSA avec ses </a:t>
            </a:r>
            <a:r>
              <a:rPr lang="fr-FR" altLang="ko-KR" sz="1600" b="1" dirty="0" smtClean="0">
                <a:solidFill>
                  <a:srgbClr val="000000"/>
                </a:solidFill>
              </a:rPr>
              <a:t>21 sections et 4 sous-groupes</a:t>
            </a:r>
            <a:r>
              <a:rPr lang="fr-FR" altLang="ko-KR" sz="1600" dirty="0" smtClean="0">
                <a:solidFill>
                  <a:srgbClr val="000000"/>
                </a:solidFill>
              </a:rPr>
              <a:t>. La force de notre association sectorielle et professionnelle réside dans la coopération entre tous ses maillons. </a:t>
            </a:r>
            <a:endParaRPr lang="fr-FR" altLang="ko-KR" sz="1600" dirty="0">
              <a:solidFill>
                <a:srgbClr val="000000"/>
              </a:solidFill>
              <a:latin typeface="Times" pitchFamily="18" charset="0"/>
              <a:ea typeface="Gulim" pitchFamily="34" charset="-127"/>
            </a:endParaRPr>
          </a:p>
        </p:txBody>
      </p:sp>
      <p:pic>
        <p:nvPicPr>
          <p:cNvPr id="16392" name="Picture 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4388" y="371475"/>
            <a:ext cx="183197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607898"/>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543300" y="7691438"/>
            <a:ext cx="35726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fr-FR" altLang="de-DE" dirty="0">
              <a:latin typeface="Times" pitchFamily="18" charset="0"/>
            </a:endParaRPr>
          </a:p>
        </p:txBody>
      </p:sp>
      <p:grpSp>
        <p:nvGrpSpPr>
          <p:cNvPr id="19459" name="Group 3"/>
          <p:cNvGrpSpPr>
            <a:grpSpLocks/>
          </p:cNvGrpSpPr>
          <p:nvPr/>
        </p:nvGrpSpPr>
        <p:grpSpPr bwMode="auto">
          <a:xfrm>
            <a:off x="3543300" y="1690688"/>
            <a:ext cx="6698274" cy="369332"/>
            <a:chOff x="0" y="4536"/>
            <a:chExt cx="4219" cy="369332"/>
          </a:xfrm>
        </p:grpSpPr>
        <p:sp>
          <p:nvSpPr>
            <p:cNvPr id="19468" name="Rectangle 4"/>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9469" name="Group 5"/>
            <p:cNvGrpSpPr>
              <a:grpSpLocks/>
            </p:cNvGrpSpPr>
            <p:nvPr/>
          </p:nvGrpSpPr>
          <p:grpSpPr bwMode="auto">
            <a:xfrm>
              <a:off x="0" y="4536"/>
              <a:ext cx="3234" cy="369332"/>
              <a:chOff x="0" y="4536"/>
              <a:chExt cx="3234" cy="369332"/>
            </a:xfrm>
          </p:grpSpPr>
          <p:sp>
            <p:nvSpPr>
              <p:cNvPr id="19470" name="Rectangle 6"/>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19471" name="Rectangle 7"/>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grpSp>
        <p:nvGrpSpPr>
          <p:cNvPr id="19460" name="Group 8"/>
          <p:cNvGrpSpPr>
            <a:grpSpLocks/>
          </p:cNvGrpSpPr>
          <p:nvPr/>
        </p:nvGrpSpPr>
        <p:grpSpPr bwMode="auto">
          <a:xfrm>
            <a:off x="2457450" y="1639094"/>
            <a:ext cx="6698273" cy="369332"/>
            <a:chOff x="0" y="4536"/>
            <a:chExt cx="4219" cy="369332"/>
          </a:xfrm>
        </p:grpSpPr>
        <p:sp>
          <p:nvSpPr>
            <p:cNvPr id="19464" name="Rectangle 9"/>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9465" name="Group 10"/>
            <p:cNvGrpSpPr>
              <a:grpSpLocks/>
            </p:cNvGrpSpPr>
            <p:nvPr/>
          </p:nvGrpSpPr>
          <p:grpSpPr bwMode="auto">
            <a:xfrm>
              <a:off x="0" y="4536"/>
              <a:ext cx="3234" cy="369332"/>
              <a:chOff x="0" y="4536"/>
              <a:chExt cx="3234" cy="369332"/>
            </a:xfrm>
          </p:grpSpPr>
          <p:sp>
            <p:nvSpPr>
              <p:cNvPr id="19466" name="Rectangle 11"/>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19467" name="Rectangle 12"/>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pic>
        <p:nvPicPr>
          <p:cNvPr id="19461"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2708" y="952500"/>
            <a:ext cx="6016869"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2" name="Text Box 14"/>
          <p:cNvSpPr txBox="1">
            <a:spLocks noChangeArrowheads="1"/>
          </p:cNvSpPr>
          <p:nvPr/>
        </p:nvSpPr>
        <p:spPr bwMode="auto">
          <a:xfrm>
            <a:off x="562708" y="444501"/>
            <a:ext cx="5760427" cy="420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fr-FR" altLang="de-DE" sz="2200" b="1" dirty="0" smtClean="0">
                <a:solidFill>
                  <a:srgbClr val="FF0000"/>
                </a:solidFill>
              </a:rPr>
              <a:t>L’atelier de l’avenir</a:t>
            </a:r>
            <a:endParaRPr lang="fr-FR" altLang="de-DE" sz="2200" b="1" dirty="0">
              <a:solidFill>
                <a:srgbClr val="FF0000"/>
              </a:solidFill>
            </a:endParaRPr>
          </a:p>
        </p:txBody>
      </p:sp>
      <p:sp>
        <p:nvSpPr>
          <p:cNvPr id="19463" name="Rectangle 15"/>
          <p:cNvSpPr>
            <a:spLocks noChangeArrowheads="1"/>
          </p:cNvSpPr>
          <p:nvPr/>
        </p:nvSpPr>
        <p:spPr bwMode="auto">
          <a:xfrm>
            <a:off x="6804248" y="2785492"/>
            <a:ext cx="2351476" cy="1001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nSpc>
                <a:spcPct val="150000"/>
              </a:lnSpc>
              <a:spcBef>
                <a:spcPct val="0"/>
              </a:spcBef>
            </a:pPr>
            <a:r>
              <a:rPr lang="fr-FR" altLang="de-DE" b="1" dirty="0" smtClean="0"/>
              <a:t>De l’interconnexion</a:t>
            </a:r>
            <a:r>
              <a:rPr lang="fr-FR" altLang="de-DE" dirty="0"/>
              <a:t> </a:t>
            </a:r>
            <a:r>
              <a:rPr lang="fr-FR" altLang="de-DE" b="1" dirty="0" smtClean="0"/>
              <a:t>interne de l’automobile</a:t>
            </a:r>
            <a:r>
              <a:rPr lang="fr-FR" altLang="de-DE" dirty="0"/>
              <a:t> </a:t>
            </a:r>
            <a:r>
              <a:rPr lang="fr-FR" altLang="de-DE" b="1" dirty="0" smtClean="0"/>
              <a:t>naît une exploitation du </a:t>
            </a:r>
            <a:r>
              <a:rPr lang="fr-FR" dirty="0" smtClean="0"/>
              <a:t/>
            </a:r>
            <a:br>
              <a:rPr lang="fr-FR" dirty="0" smtClean="0"/>
            </a:br>
            <a:r>
              <a:rPr lang="fr-FR" altLang="de-DE" b="1" dirty="0" smtClean="0"/>
              <a:t>véhicule en réseau</a:t>
            </a:r>
            <a:endParaRPr lang="fr-FR" altLang="de-DE" b="1" dirty="0"/>
          </a:p>
        </p:txBody>
      </p:sp>
    </p:spTree>
    <p:extLst>
      <p:ext uri="{BB962C8B-B14F-4D97-AF65-F5344CB8AC3E}">
        <p14:creationId xmlns:p14="http://schemas.microsoft.com/office/powerpoint/2010/main" val="38335216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543300" y="7691438"/>
            <a:ext cx="35726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fr-FR" altLang="de-DE" dirty="0">
              <a:latin typeface="Times" pitchFamily="18" charset="0"/>
            </a:endParaRPr>
          </a:p>
        </p:txBody>
      </p:sp>
      <p:grpSp>
        <p:nvGrpSpPr>
          <p:cNvPr id="9219" name="Group 3"/>
          <p:cNvGrpSpPr>
            <a:grpSpLocks/>
          </p:cNvGrpSpPr>
          <p:nvPr/>
        </p:nvGrpSpPr>
        <p:grpSpPr bwMode="auto">
          <a:xfrm>
            <a:off x="3543300" y="1690688"/>
            <a:ext cx="6698274" cy="369332"/>
            <a:chOff x="0" y="4536"/>
            <a:chExt cx="4219" cy="369332"/>
          </a:xfrm>
        </p:grpSpPr>
        <p:sp>
          <p:nvSpPr>
            <p:cNvPr id="9230" name="Rectangle 4"/>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9231" name="Group 5"/>
            <p:cNvGrpSpPr>
              <a:grpSpLocks/>
            </p:cNvGrpSpPr>
            <p:nvPr/>
          </p:nvGrpSpPr>
          <p:grpSpPr bwMode="auto">
            <a:xfrm>
              <a:off x="0" y="4536"/>
              <a:ext cx="3234" cy="369332"/>
              <a:chOff x="0" y="4536"/>
              <a:chExt cx="3234" cy="369332"/>
            </a:xfrm>
          </p:grpSpPr>
          <p:sp>
            <p:nvSpPr>
              <p:cNvPr id="9232" name="Rectangle 6"/>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9233" name="Rectangle 7"/>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grpSp>
        <p:nvGrpSpPr>
          <p:cNvPr id="9220" name="Group 8"/>
          <p:cNvGrpSpPr>
            <a:grpSpLocks/>
          </p:cNvGrpSpPr>
          <p:nvPr/>
        </p:nvGrpSpPr>
        <p:grpSpPr bwMode="auto">
          <a:xfrm>
            <a:off x="2457450" y="1639094"/>
            <a:ext cx="6698273" cy="369332"/>
            <a:chOff x="0" y="4536"/>
            <a:chExt cx="4219" cy="369332"/>
          </a:xfrm>
        </p:grpSpPr>
        <p:sp>
          <p:nvSpPr>
            <p:cNvPr id="9226" name="Rectangle 9"/>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9227" name="Group 10"/>
            <p:cNvGrpSpPr>
              <a:grpSpLocks/>
            </p:cNvGrpSpPr>
            <p:nvPr/>
          </p:nvGrpSpPr>
          <p:grpSpPr bwMode="auto">
            <a:xfrm>
              <a:off x="0" y="4536"/>
              <a:ext cx="3234" cy="369332"/>
              <a:chOff x="0" y="4536"/>
              <a:chExt cx="3234" cy="369332"/>
            </a:xfrm>
          </p:grpSpPr>
          <p:sp>
            <p:nvSpPr>
              <p:cNvPr id="9228" name="Rectangle 11"/>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9229" name="Rectangle 12"/>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grpSp>
        <p:nvGrpSpPr>
          <p:cNvPr id="9221" name="Group 13"/>
          <p:cNvGrpSpPr>
            <a:grpSpLocks/>
          </p:cNvGrpSpPr>
          <p:nvPr/>
        </p:nvGrpSpPr>
        <p:grpSpPr bwMode="auto">
          <a:xfrm>
            <a:off x="562708" y="889000"/>
            <a:ext cx="5587512" cy="4191000"/>
            <a:chOff x="0" y="754"/>
            <a:chExt cx="3896" cy="3569"/>
          </a:xfrm>
        </p:grpSpPr>
        <p:pic>
          <p:nvPicPr>
            <p:cNvPr id="9224" name="Picture 14" descr="TelematikNEUKap6Folie21"/>
            <p:cNvPicPr>
              <a:picLocks noChangeAspect="1" noChangeArrowheads="1"/>
            </p:cNvPicPr>
            <p:nvPr/>
          </p:nvPicPr>
          <p:blipFill>
            <a:blip r:embed="rId3" cstate="email">
              <a:extLst>
                <a:ext uri="{28A0092B-C50C-407E-A947-70E740481C1C}">
                  <a14:useLocalDpi xmlns:a14="http://schemas.microsoft.com/office/drawing/2010/main"/>
                </a:ext>
              </a:extLst>
            </a:blip>
            <a:srcRect l="587"/>
            <a:stretch>
              <a:fillRect/>
            </a:stretch>
          </p:blipFill>
          <p:spPr bwMode="auto">
            <a:xfrm>
              <a:off x="0" y="754"/>
              <a:ext cx="3896" cy="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15"/>
            <p:cNvSpPr txBox="1">
              <a:spLocks noChangeArrowheads="1"/>
            </p:cNvSpPr>
            <p:nvPr/>
          </p:nvSpPr>
          <p:spPr bwMode="auto">
            <a:xfrm>
              <a:off x="84" y="1015"/>
              <a:ext cx="3784"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spcBef>
                  <a:spcPct val="0"/>
                </a:spcBef>
              </a:pPr>
              <a:r>
                <a:rPr lang="de-DE" altLang="de-DE" sz="1200" b="1" dirty="0" err="1"/>
                <a:t>Système</a:t>
              </a:r>
              <a:r>
                <a:rPr lang="de-DE" altLang="de-DE" sz="1200" b="1" dirty="0"/>
                <a:t> de </a:t>
              </a:r>
              <a:r>
                <a:rPr lang="de-DE" altLang="de-DE" sz="1200" b="1" dirty="0" err="1"/>
                <a:t>pilotage</a:t>
              </a:r>
              <a:r>
                <a:rPr lang="de-DE" altLang="de-DE" sz="1200" b="1" dirty="0"/>
                <a:t> </a:t>
              </a:r>
              <a:r>
                <a:rPr lang="de-DE" altLang="de-DE" sz="1200" b="1" dirty="0" err="1"/>
                <a:t>automatique</a:t>
              </a:r>
              <a:r>
                <a:rPr lang="de-DE" altLang="de-DE" sz="1200" b="1" dirty="0"/>
                <a:t> </a:t>
              </a:r>
              <a:r>
                <a:rPr lang="de-DE" altLang="de-DE" sz="1200" b="1" dirty="0" err="1"/>
                <a:t>dynamique</a:t>
              </a:r>
              <a:r>
                <a:rPr lang="de-DE" altLang="de-DE" sz="1200" b="1" dirty="0"/>
                <a:t> par RDS </a:t>
              </a:r>
              <a:r>
                <a:rPr lang="de-DE" altLang="de-DE" sz="1200" b="1" dirty="0" err="1"/>
                <a:t>ou</a:t>
              </a:r>
              <a:r>
                <a:rPr lang="de-DE" altLang="de-DE" sz="1200" b="1" dirty="0"/>
                <a:t> </a:t>
              </a:r>
              <a:r>
                <a:rPr lang="de-DE" altLang="de-DE" sz="1200" b="1" dirty="0" err="1"/>
                <a:t>radiotéléphonie</a:t>
              </a:r>
              <a:endParaRPr lang="de-DE" altLang="de-DE" sz="1200" b="1" dirty="0"/>
            </a:p>
          </p:txBody>
        </p:sp>
      </p:grpSp>
      <p:sp>
        <p:nvSpPr>
          <p:cNvPr id="9222" name="Text Box 16"/>
          <p:cNvSpPr txBox="1">
            <a:spLocks noChangeArrowheads="1"/>
          </p:cNvSpPr>
          <p:nvPr/>
        </p:nvSpPr>
        <p:spPr bwMode="auto">
          <a:xfrm>
            <a:off x="562708" y="381000"/>
            <a:ext cx="5760427" cy="63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fr-FR" altLang="de-DE" b="1" dirty="0" smtClean="0">
                <a:solidFill>
                  <a:srgbClr val="FF0000"/>
                </a:solidFill>
              </a:rPr>
              <a:t>Télématique des transports</a:t>
            </a:r>
          </a:p>
          <a:p>
            <a:pPr>
              <a:spcBef>
                <a:spcPct val="0"/>
              </a:spcBef>
            </a:pPr>
            <a:endParaRPr lang="fr-FR" altLang="de-DE" b="1" dirty="0">
              <a:latin typeface="Verdana" pitchFamily="34" charset="0"/>
            </a:endParaRPr>
          </a:p>
        </p:txBody>
      </p:sp>
      <p:sp>
        <p:nvSpPr>
          <p:cNvPr id="9223" name="Rectangle 17"/>
          <p:cNvSpPr>
            <a:spLocks noChangeArrowheads="1"/>
          </p:cNvSpPr>
          <p:nvPr/>
        </p:nvSpPr>
        <p:spPr bwMode="auto">
          <a:xfrm>
            <a:off x="6875585" y="3647282"/>
            <a:ext cx="2618643" cy="124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nSpc>
                <a:spcPct val="150000"/>
              </a:lnSpc>
              <a:spcBef>
                <a:spcPct val="0"/>
              </a:spcBef>
            </a:pPr>
            <a:r>
              <a:rPr lang="fr-FR" dirty="0" smtClean="0"/>
              <a:t/>
            </a:r>
            <a:br>
              <a:rPr lang="fr-FR" dirty="0" smtClean="0"/>
            </a:br>
            <a:r>
              <a:rPr lang="fr-FR" altLang="de-DE" b="1" dirty="0" smtClean="0"/>
              <a:t>Se laisser guider</a:t>
            </a:r>
            <a:endParaRPr lang="fr-FR" altLang="de-DE" b="1" dirty="0"/>
          </a:p>
        </p:txBody>
      </p:sp>
    </p:spTree>
    <p:extLst>
      <p:ext uri="{BB962C8B-B14F-4D97-AF65-F5344CB8AC3E}">
        <p14:creationId xmlns:p14="http://schemas.microsoft.com/office/powerpoint/2010/main" val="6028956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543300" y="7691438"/>
            <a:ext cx="35726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fr-FR" altLang="de-DE" dirty="0">
              <a:latin typeface="Times" pitchFamily="18" charset="0"/>
            </a:endParaRPr>
          </a:p>
        </p:txBody>
      </p:sp>
      <p:grpSp>
        <p:nvGrpSpPr>
          <p:cNvPr id="13315" name="Group 3"/>
          <p:cNvGrpSpPr>
            <a:grpSpLocks/>
          </p:cNvGrpSpPr>
          <p:nvPr/>
        </p:nvGrpSpPr>
        <p:grpSpPr bwMode="auto">
          <a:xfrm>
            <a:off x="3543300" y="1690688"/>
            <a:ext cx="6698274" cy="369332"/>
            <a:chOff x="0" y="4536"/>
            <a:chExt cx="4219" cy="369332"/>
          </a:xfrm>
        </p:grpSpPr>
        <p:sp>
          <p:nvSpPr>
            <p:cNvPr id="13324" name="Rectangle 4"/>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3325" name="Group 5"/>
            <p:cNvGrpSpPr>
              <a:grpSpLocks/>
            </p:cNvGrpSpPr>
            <p:nvPr/>
          </p:nvGrpSpPr>
          <p:grpSpPr bwMode="auto">
            <a:xfrm>
              <a:off x="0" y="4536"/>
              <a:ext cx="3234" cy="369332"/>
              <a:chOff x="0" y="4536"/>
              <a:chExt cx="3234" cy="369332"/>
            </a:xfrm>
          </p:grpSpPr>
          <p:sp>
            <p:nvSpPr>
              <p:cNvPr id="13326" name="Rectangle 6"/>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13327" name="Rectangle 7"/>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grpSp>
        <p:nvGrpSpPr>
          <p:cNvPr id="13316" name="Group 8"/>
          <p:cNvGrpSpPr>
            <a:grpSpLocks/>
          </p:cNvGrpSpPr>
          <p:nvPr/>
        </p:nvGrpSpPr>
        <p:grpSpPr bwMode="auto">
          <a:xfrm>
            <a:off x="2457450" y="1639094"/>
            <a:ext cx="6698273" cy="369332"/>
            <a:chOff x="0" y="4536"/>
            <a:chExt cx="4219" cy="369332"/>
          </a:xfrm>
        </p:grpSpPr>
        <p:sp>
          <p:nvSpPr>
            <p:cNvPr id="13320" name="Rectangle 9"/>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3321" name="Group 10"/>
            <p:cNvGrpSpPr>
              <a:grpSpLocks/>
            </p:cNvGrpSpPr>
            <p:nvPr/>
          </p:nvGrpSpPr>
          <p:grpSpPr bwMode="auto">
            <a:xfrm>
              <a:off x="0" y="4536"/>
              <a:ext cx="3234" cy="369332"/>
              <a:chOff x="0" y="4536"/>
              <a:chExt cx="3234" cy="369332"/>
            </a:xfrm>
          </p:grpSpPr>
          <p:sp>
            <p:nvSpPr>
              <p:cNvPr id="13322" name="Rectangle 11"/>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13323" name="Rectangle 12"/>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pic>
        <p:nvPicPr>
          <p:cNvPr id="13317" name="Picture 13" descr="Kap6_Folie19NE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7108" y="1154907"/>
            <a:ext cx="5275385" cy="398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14"/>
          <p:cNvSpPr txBox="1">
            <a:spLocks noChangeArrowheads="1"/>
          </p:cNvSpPr>
          <p:nvPr/>
        </p:nvSpPr>
        <p:spPr bwMode="auto">
          <a:xfrm>
            <a:off x="351692" y="317500"/>
            <a:ext cx="7737231" cy="63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fr-FR" altLang="de-DE" b="1" dirty="0" smtClean="0">
                <a:solidFill>
                  <a:srgbClr val="FF0000"/>
                </a:solidFill>
              </a:rPr>
              <a:t>Systèmes à traction alternative</a:t>
            </a:r>
            <a:r>
              <a:rPr lang="fr-FR" dirty="0" smtClean="0"/>
              <a:t/>
            </a:r>
            <a:br>
              <a:rPr lang="fr-FR" dirty="0" smtClean="0"/>
            </a:br>
            <a:r>
              <a:rPr lang="fr-FR" altLang="de-DE" b="1" dirty="0" smtClean="0">
                <a:solidFill>
                  <a:srgbClr val="FF0000"/>
                </a:solidFill>
              </a:rPr>
              <a:t>Traction hybride</a:t>
            </a:r>
            <a:endParaRPr lang="fr-FR" altLang="de-DE" b="1" dirty="0">
              <a:solidFill>
                <a:srgbClr val="FF0000"/>
              </a:solidFill>
            </a:endParaRPr>
          </a:p>
        </p:txBody>
      </p:sp>
      <p:sp>
        <p:nvSpPr>
          <p:cNvPr id="13319" name="Rectangle 15"/>
          <p:cNvSpPr>
            <a:spLocks noChangeArrowheads="1"/>
          </p:cNvSpPr>
          <p:nvPr/>
        </p:nvSpPr>
        <p:spPr bwMode="auto">
          <a:xfrm>
            <a:off x="7104185" y="2286001"/>
            <a:ext cx="2039815" cy="124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nSpc>
                <a:spcPct val="150000"/>
              </a:lnSpc>
              <a:spcBef>
                <a:spcPct val="0"/>
              </a:spcBef>
            </a:pPr>
            <a:r>
              <a:rPr lang="fr-FR" dirty="0" smtClean="0"/>
              <a:t/>
            </a:r>
            <a:br>
              <a:rPr lang="fr-FR" dirty="0" smtClean="0"/>
            </a:br>
            <a:r>
              <a:rPr lang="fr-FR" altLang="de-DE" b="1" dirty="0" smtClean="0"/>
              <a:t>Toute la puissance de deux cœurs.</a:t>
            </a:r>
            <a:endParaRPr lang="fr-FR" altLang="de-DE" b="1" dirty="0"/>
          </a:p>
        </p:txBody>
      </p:sp>
    </p:spTree>
    <p:extLst>
      <p:ext uri="{BB962C8B-B14F-4D97-AF65-F5344CB8AC3E}">
        <p14:creationId xmlns:p14="http://schemas.microsoft.com/office/powerpoint/2010/main" val="27746090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543300" y="7691438"/>
            <a:ext cx="35726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fr-FR" altLang="de-DE" dirty="0">
              <a:latin typeface="Times" pitchFamily="18" charset="0"/>
            </a:endParaRPr>
          </a:p>
        </p:txBody>
      </p:sp>
      <p:pic>
        <p:nvPicPr>
          <p:cNvPr id="14339" name="Picture 3" descr="Inhaltsloop_bildohne_7_2004050411025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99139" y="1079500"/>
            <a:ext cx="36957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4"/>
          <p:cNvGrpSpPr>
            <a:grpSpLocks/>
          </p:cNvGrpSpPr>
          <p:nvPr/>
        </p:nvGrpSpPr>
        <p:grpSpPr bwMode="auto">
          <a:xfrm>
            <a:off x="3543300" y="1690688"/>
            <a:ext cx="6698274" cy="369332"/>
            <a:chOff x="0" y="4536"/>
            <a:chExt cx="4219" cy="369332"/>
          </a:xfrm>
        </p:grpSpPr>
        <p:sp>
          <p:nvSpPr>
            <p:cNvPr id="14343" name="Rectangle 5"/>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4344" name="Group 6"/>
            <p:cNvGrpSpPr>
              <a:grpSpLocks/>
            </p:cNvGrpSpPr>
            <p:nvPr/>
          </p:nvGrpSpPr>
          <p:grpSpPr bwMode="auto">
            <a:xfrm>
              <a:off x="0" y="4536"/>
              <a:ext cx="3234" cy="369332"/>
              <a:chOff x="0" y="4536"/>
              <a:chExt cx="3234" cy="369332"/>
            </a:xfrm>
          </p:grpSpPr>
          <p:sp>
            <p:nvSpPr>
              <p:cNvPr id="14345" name="Rectangle 7"/>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14346" name="Rectangle 8"/>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sp>
        <p:nvSpPr>
          <p:cNvPr id="14341" name="Rectangle 9"/>
          <p:cNvSpPr>
            <a:spLocks noChangeArrowheads="1"/>
          </p:cNvSpPr>
          <p:nvPr/>
        </p:nvSpPr>
        <p:spPr bwMode="auto">
          <a:xfrm>
            <a:off x="422031" y="317500"/>
            <a:ext cx="7877908"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spcBef>
                <a:spcPct val="0"/>
              </a:spcBef>
            </a:pPr>
            <a:r>
              <a:rPr lang="fr-FR" altLang="de-DE" sz="2200" b="1" dirty="0" smtClean="0">
                <a:solidFill>
                  <a:srgbClr val="FF0000"/>
                </a:solidFill>
              </a:rPr>
              <a:t>Systèmes d'information et de navigation</a:t>
            </a:r>
            <a:r>
              <a:rPr lang="fr-FR" dirty="0" smtClean="0"/>
              <a:t/>
            </a:r>
            <a:br>
              <a:rPr lang="fr-FR" dirty="0" smtClean="0"/>
            </a:br>
            <a:endParaRPr lang="fr-FR" altLang="de-DE" sz="2200" b="1" dirty="0"/>
          </a:p>
        </p:txBody>
      </p:sp>
      <p:sp>
        <p:nvSpPr>
          <p:cNvPr id="14342" name="Rectangle 10"/>
          <p:cNvSpPr>
            <a:spLocks noChangeArrowheads="1"/>
          </p:cNvSpPr>
          <p:nvPr/>
        </p:nvSpPr>
        <p:spPr bwMode="auto">
          <a:xfrm>
            <a:off x="6144358" y="2857501"/>
            <a:ext cx="2999642" cy="124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nSpc>
                <a:spcPct val="150000"/>
              </a:lnSpc>
              <a:spcBef>
                <a:spcPct val="0"/>
              </a:spcBef>
            </a:pPr>
            <a:r>
              <a:rPr lang="fr-FR" dirty="0" smtClean="0"/>
              <a:t/>
            </a:r>
            <a:br>
              <a:rPr lang="fr-FR" dirty="0" smtClean="0"/>
            </a:br>
            <a:r>
              <a:rPr lang="fr-FR" altLang="de-DE" b="1" dirty="0" smtClean="0"/>
              <a:t>Les voitures communiquent entre elles</a:t>
            </a:r>
            <a:r>
              <a:rPr lang="fr-FR" dirty="0" smtClean="0"/>
              <a:t> </a:t>
            </a:r>
          </a:p>
        </p:txBody>
      </p:sp>
    </p:spTree>
    <p:extLst>
      <p:ext uri="{BB962C8B-B14F-4D97-AF65-F5344CB8AC3E}">
        <p14:creationId xmlns:p14="http://schemas.microsoft.com/office/powerpoint/2010/main" val="5007328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543300" y="7691438"/>
            <a:ext cx="35726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fr-FR" altLang="de-DE" dirty="0">
              <a:latin typeface="Times" pitchFamily="18" charset="0"/>
            </a:endParaRPr>
          </a:p>
        </p:txBody>
      </p:sp>
      <p:grpSp>
        <p:nvGrpSpPr>
          <p:cNvPr id="18435" name="Group 3"/>
          <p:cNvGrpSpPr>
            <a:grpSpLocks/>
          </p:cNvGrpSpPr>
          <p:nvPr/>
        </p:nvGrpSpPr>
        <p:grpSpPr bwMode="auto">
          <a:xfrm>
            <a:off x="3543300" y="1690688"/>
            <a:ext cx="6698274" cy="369332"/>
            <a:chOff x="0" y="4536"/>
            <a:chExt cx="4219" cy="369332"/>
          </a:xfrm>
        </p:grpSpPr>
        <p:sp>
          <p:nvSpPr>
            <p:cNvPr id="18444" name="Rectangle 4"/>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8445" name="Group 5"/>
            <p:cNvGrpSpPr>
              <a:grpSpLocks/>
            </p:cNvGrpSpPr>
            <p:nvPr/>
          </p:nvGrpSpPr>
          <p:grpSpPr bwMode="auto">
            <a:xfrm>
              <a:off x="0" y="4536"/>
              <a:ext cx="3234" cy="369332"/>
              <a:chOff x="0" y="4536"/>
              <a:chExt cx="3234" cy="369332"/>
            </a:xfrm>
          </p:grpSpPr>
          <p:sp>
            <p:nvSpPr>
              <p:cNvPr id="18446" name="Rectangle 6"/>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18447" name="Rectangle 7"/>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grpSp>
        <p:nvGrpSpPr>
          <p:cNvPr id="18436" name="Group 8"/>
          <p:cNvGrpSpPr>
            <a:grpSpLocks/>
          </p:cNvGrpSpPr>
          <p:nvPr/>
        </p:nvGrpSpPr>
        <p:grpSpPr bwMode="auto">
          <a:xfrm>
            <a:off x="2457450" y="1639094"/>
            <a:ext cx="6698273" cy="369332"/>
            <a:chOff x="0" y="4536"/>
            <a:chExt cx="4219" cy="369332"/>
          </a:xfrm>
        </p:grpSpPr>
        <p:sp>
          <p:nvSpPr>
            <p:cNvPr id="18440" name="Rectangle 9"/>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8441" name="Group 10"/>
            <p:cNvGrpSpPr>
              <a:grpSpLocks/>
            </p:cNvGrpSpPr>
            <p:nvPr/>
          </p:nvGrpSpPr>
          <p:grpSpPr bwMode="auto">
            <a:xfrm>
              <a:off x="0" y="4536"/>
              <a:ext cx="3234" cy="369332"/>
              <a:chOff x="0" y="4536"/>
              <a:chExt cx="3234" cy="369332"/>
            </a:xfrm>
          </p:grpSpPr>
          <p:sp>
            <p:nvSpPr>
              <p:cNvPr id="18442" name="Rectangle 11"/>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18443" name="Rectangle 12"/>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pic>
        <p:nvPicPr>
          <p:cNvPr id="18437" name="Picture 13" descr="Kap6Folie2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2708" y="825500"/>
            <a:ext cx="6019800" cy="430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4"/>
          <p:cNvSpPr>
            <a:spLocks noChangeArrowheads="1"/>
          </p:cNvSpPr>
          <p:nvPr/>
        </p:nvSpPr>
        <p:spPr bwMode="auto">
          <a:xfrm>
            <a:off x="6934200" y="3505572"/>
            <a:ext cx="3048000" cy="124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nSpc>
                <a:spcPct val="150000"/>
              </a:lnSpc>
              <a:spcBef>
                <a:spcPct val="0"/>
              </a:spcBef>
            </a:pPr>
            <a:r>
              <a:rPr lang="fr-FR" dirty="0" smtClean="0"/>
              <a:t/>
            </a:r>
            <a:br>
              <a:rPr lang="fr-FR" dirty="0" smtClean="0"/>
            </a:br>
            <a:r>
              <a:rPr lang="fr-FR" altLang="de-DE" b="1" dirty="0" smtClean="0"/>
              <a:t>Pour un monde automobile </a:t>
            </a:r>
            <a:br>
              <a:rPr lang="fr-FR" altLang="de-DE" b="1" dirty="0" smtClean="0"/>
            </a:br>
            <a:r>
              <a:rPr lang="fr-FR" altLang="de-DE" b="1" dirty="0" smtClean="0"/>
              <a:t>en réseau </a:t>
            </a:r>
            <a:r>
              <a:rPr lang="fr-FR" dirty="0" smtClean="0"/>
              <a:t/>
            </a:r>
            <a:br>
              <a:rPr lang="fr-FR" dirty="0" smtClean="0"/>
            </a:br>
            <a:endParaRPr lang="fr-FR" altLang="de-DE" b="1" dirty="0"/>
          </a:p>
        </p:txBody>
      </p:sp>
      <p:sp>
        <p:nvSpPr>
          <p:cNvPr id="18439" name="Text Box 15"/>
          <p:cNvSpPr txBox="1">
            <a:spLocks noChangeArrowheads="1"/>
          </p:cNvSpPr>
          <p:nvPr/>
        </p:nvSpPr>
        <p:spPr bwMode="auto">
          <a:xfrm>
            <a:off x="492370" y="254000"/>
            <a:ext cx="5760427" cy="69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fr-FR" altLang="de-DE" b="1" dirty="0" smtClean="0">
                <a:solidFill>
                  <a:srgbClr val="FF0000"/>
                </a:solidFill>
              </a:rPr>
              <a:t>Télédiagnostic</a:t>
            </a:r>
          </a:p>
          <a:p>
            <a:pPr algn="ctr">
              <a:spcBef>
                <a:spcPct val="0"/>
              </a:spcBef>
            </a:pPr>
            <a:endParaRPr lang="fr-FR" altLang="de-DE" sz="2200" b="1" dirty="0">
              <a:solidFill>
                <a:srgbClr val="FF0000"/>
              </a:solidFill>
            </a:endParaRPr>
          </a:p>
        </p:txBody>
      </p:sp>
    </p:spTree>
    <p:extLst>
      <p:ext uri="{BB962C8B-B14F-4D97-AF65-F5344CB8AC3E}">
        <p14:creationId xmlns:p14="http://schemas.microsoft.com/office/powerpoint/2010/main" val="17233575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5" y="1129308"/>
            <a:ext cx="4104456" cy="4248472"/>
          </a:xfrm>
        </p:spPr>
        <p:txBody>
          <a:bodyPr>
            <a:noAutofit/>
          </a:bodyPr>
          <a:lstStyle/>
          <a:p>
            <a:pPr marL="361950" indent="-361950"/>
            <a:r>
              <a:rPr lang="fr-FR" u="sng" dirty="0" smtClean="0"/>
              <a:t>La candidature</a:t>
            </a:r>
          </a:p>
          <a:p>
            <a:pPr marL="361950" indent="-361950">
              <a:buFont typeface="Wingdings" panose="05000000000000000000" pitchFamily="2" charset="2"/>
              <a:buChar char="ü"/>
            </a:pPr>
            <a:r>
              <a:rPr lang="fr-FR" dirty="0" smtClean="0"/>
              <a:t>Soumettre ses propres idées</a:t>
            </a:r>
          </a:p>
          <a:p>
            <a:pPr marL="361950" indent="-361950">
              <a:buFont typeface="Wingdings" panose="05000000000000000000" pitchFamily="2" charset="2"/>
              <a:buChar char="ü"/>
            </a:pPr>
            <a:r>
              <a:rPr lang="fr-FR" dirty="0" smtClean="0"/>
              <a:t>Axé sur l'entreprise</a:t>
            </a:r>
          </a:p>
          <a:p>
            <a:pPr marL="361950" indent="-361950">
              <a:buFont typeface="Wingdings" panose="05000000000000000000" pitchFamily="2" charset="2"/>
              <a:buChar char="ü"/>
            </a:pPr>
            <a:r>
              <a:rPr lang="fr-FR" dirty="0" smtClean="0"/>
              <a:t>Personnel</a:t>
            </a:r>
          </a:p>
          <a:p>
            <a:endParaRPr lang="fr-FR" dirty="0" smtClean="0"/>
          </a:p>
          <a:p>
            <a:pPr marL="361950" indent="-361950"/>
            <a:r>
              <a:rPr lang="fr-FR" u="sng" dirty="0" smtClean="0"/>
              <a:t>L'entretien de candidature</a:t>
            </a:r>
          </a:p>
          <a:p>
            <a:pPr marL="361950" indent="-361950">
              <a:buFont typeface="Wingdings" panose="05000000000000000000" pitchFamily="2" charset="2"/>
              <a:buChar char="ü"/>
            </a:pPr>
            <a:r>
              <a:rPr lang="fr-FR" dirty="0" smtClean="0"/>
              <a:t>Préparé</a:t>
            </a:r>
          </a:p>
          <a:p>
            <a:pPr marL="361950" indent="-361950">
              <a:buFont typeface="Wingdings" panose="05000000000000000000" pitchFamily="2" charset="2"/>
              <a:buChar char="ü"/>
            </a:pPr>
            <a:r>
              <a:rPr lang="fr-FR" dirty="0" smtClean="0"/>
              <a:t>Naturel, détendu </a:t>
            </a:r>
          </a:p>
          <a:p>
            <a:endParaRPr lang="fr-FR" dirty="0" smtClean="0"/>
          </a:p>
          <a:p>
            <a:pPr marL="361950" indent="-361950"/>
            <a:r>
              <a:rPr lang="fr-FR" u="sng" dirty="0" smtClean="0"/>
              <a:t>Le stage</a:t>
            </a:r>
          </a:p>
          <a:p>
            <a:pPr marL="361950" indent="-361950">
              <a:buFont typeface="Wingdings" panose="05000000000000000000" pitchFamily="2" charset="2"/>
              <a:buChar char="ü"/>
              <a:tabLst>
                <a:tab pos="0" algn="l"/>
              </a:tabLst>
            </a:pPr>
            <a:r>
              <a:rPr lang="fr-FR" dirty="0" smtClean="0"/>
              <a:t>Précoce</a:t>
            </a:r>
          </a:p>
          <a:p>
            <a:pPr marL="361950" indent="-361950">
              <a:buFont typeface="Wingdings" panose="05000000000000000000" pitchFamily="2" charset="2"/>
              <a:buChar char="ü"/>
              <a:tabLst>
                <a:tab pos="0" algn="l"/>
              </a:tabLst>
            </a:pPr>
            <a:r>
              <a:rPr lang="fr-FR" dirty="0" smtClean="0"/>
              <a:t>Plusieurs</a:t>
            </a:r>
          </a:p>
          <a:p>
            <a:pPr marL="361950" indent="-361950">
              <a:buFont typeface="Wingdings" panose="05000000000000000000" pitchFamily="2" charset="2"/>
              <a:buChar char="ü"/>
              <a:tabLst>
                <a:tab pos="0" algn="l"/>
              </a:tabLst>
            </a:pPr>
            <a:r>
              <a:rPr lang="fr-FR" dirty="0" smtClean="0"/>
              <a:t>Différents métiers</a:t>
            </a:r>
          </a:p>
          <a:p>
            <a:pPr>
              <a:tabLst>
                <a:tab pos="0" algn="l"/>
              </a:tabLst>
            </a:pPr>
            <a:endParaRPr lang="fr-FR" dirty="0" smtClean="0"/>
          </a:p>
          <a:p>
            <a:pPr>
              <a:tabLst>
                <a:tab pos="0" algn="l"/>
              </a:tabLst>
            </a:pPr>
            <a:r>
              <a:rPr lang="fr-FR" dirty="0" smtClean="0"/>
              <a:t>				                                              </a:t>
            </a:r>
          </a:p>
        </p:txBody>
      </p:sp>
      <p:sp>
        <p:nvSpPr>
          <p:cNvPr id="4" name="Titel 3"/>
          <p:cNvSpPr>
            <a:spLocks noGrp="1"/>
          </p:cNvSpPr>
          <p:nvPr>
            <p:ph type="title"/>
          </p:nvPr>
        </p:nvSpPr>
        <p:spPr/>
        <p:txBody>
          <a:bodyPr/>
          <a:lstStyle/>
          <a:p>
            <a:r>
              <a:rPr lang="fr-FR" dirty="0" smtClean="0"/>
              <a:t>Conseils &amp; astuces</a:t>
            </a:r>
            <a:endParaRPr lang="fr-FR" dirty="0"/>
          </a:p>
        </p:txBody>
      </p:sp>
      <p:sp>
        <p:nvSpPr>
          <p:cNvPr id="5" name="Textfeld 4"/>
          <p:cNvSpPr txBox="1"/>
          <p:nvPr/>
        </p:nvSpPr>
        <p:spPr>
          <a:xfrm>
            <a:off x="4572000" y="1201316"/>
            <a:ext cx="3960440" cy="5386090"/>
          </a:xfrm>
          <a:prstGeom prst="rect">
            <a:avLst/>
          </a:prstGeom>
          <a:noFill/>
        </p:spPr>
        <p:txBody>
          <a:bodyPr wrap="square" rtlCol="0">
            <a:spAutoFit/>
          </a:bodyPr>
          <a:lstStyle/>
          <a:p>
            <a:r>
              <a:rPr lang="fr-FR" sz="1400" dirty="0" smtClean="0"/>
              <a:t>Test d'aptitudes de l'UPSA</a:t>
            </a:r>
          </a:p>
          <a:p>
            <a:r>
              <a:rPr lang="fr-FR" sz="1400" dirty="0" smtClean="0">
                <a:hlinkClick r:id="rId2"/>
              </a:rPr>
              <a:t>www.agvs-eignungstest.ch</a:t>
            </a:r>
            <a:endParaRPr lang="fr-FR" sz="1400" dirty="0" smtClean="0"/>
          </a:p>
          <a:p>
            <a:r>
              <a:rPr lang="fr-FR" sz="1400" dirty="0" smtClean="0">
                <a:hlinkClick r:id="rId3"/>
              </a:rPr>
              <a:t>www.metiersauto.ch</a:t>
            </a:r>
            <a:endParaRPr lang="fr-FR" sz="1400" dirty="0" smtClean="0"/>
          </a:p>
          <a:p>
            <a:endParaRPr lang="fr-FR" sz="1400" dirty="0" smtClean="0"/>
          </a:p>
          <a:p>
            <a:endParaRPr lang="fr-FR" sz="1400" dirty="0" smtClean="0"/>
          </a:p>
          <a:p>
            <a:r>
              <a:rPr lang="fr-FR" sz="1400" dirty="0" smtClean="0"/>
              <a:t>Test d'aptitudes de l'USIC</a:t>
            </a:r>
          </a:p>
          <a:p>
            <a:r>
              <a:rPr lang="fr-FR" sz="1400" dirty="0" smtClean="0">
                <a:hlinkClick r:id="rId4"/>
              </a:rPr>
              <a:t>www.carrosserieberufe.ch</a:t>
            </a:r>
            <a:r>
              <a:rPr lang="fr-FR" dirty="0" smtClean="0"/>
              <a:t> </a:t>
            </a:r>
          </a:p>
          <a:p>
            <a:endParaRPr lang="fr-FR" sz="1400" dirty="0" smtClean="0"/>
          </a:p>
          <a:p>
            <a:r>
              <a:rPr lang="fr-FR" sz="1400" dirty="0" smtClean="0"/>
              <a:t>Recherche de postes d'apprentissage</a:t>
            </a:r>
          </a:p>
          <a:p>
            <a:r>
              <a:rPr lang="fr-FR" sz="1400" dirty="0" smtClean="0">
                <a:hlinkClick r:id="rId5"/>
              </a:rPr>
              <a:t>www.berufsberatung.ch/Lena</a:t>
            </a:r>
            <a:endParaRPr lang="fr-FR" sz="1400" dirty="0" smtClean="0"/>
          </a:p>
          <a:p>
            <a:r>
              <a:rPr lang="fr-FR" sz="1400" dirty="0" smtClean="0">
                <a:hlinkClick r:id="rId6"/>
              </a:rPr>
              <a:t>www.yousty.ch</a:t>
            </a:r>
            <a:endParaRPr lang="fr-FR" sz="1400" dirty="0" smtClean="0"/>
          </a:p>
          <a:p>
            <a:r>
              <a:rPr lang="fr-FR" sz="1400" dirty="0" smtClean="0">
                <a:hlinkClick r:id="rId7"/>
              </a:rPr>
              <a:t>www.lehrstellenboerse.ch</a:t>
            </a:r>
            <a:endParaRPr lang="fr-FR" sz="1400" dirty="0" smtClean="0"/>
          </a:p>
          <a:p>
            <a:r>
              <a:rPr lang="fr-FR" sz="1400" dirty="0" smtClean="0">
                <a:hlinkClick r:id="rId8"/>
              </a:rPr>
              <a:t>www.gateway-junior.net</a:t>
            </a:r>
            <a:endParaRPr lang="fr-FR" sz="1400" dirty="0" smtClean="0"/>
          </a:p>
          <a:p>
            <a:endParaRPr lang="fr-FR" sz="1400" dirty="0" smtClean="0"/>
          </a:p>
          <a:p>
            <a:r>
              <a:rPr lang="fr-FR" sz="1400" dirty="0" smtClean="0"/>
              <a:t>Conseils de candidature</a:t>
            </a:r>
          </a:p>
          <a:p>
            <a:pPr>
              <a:tabLst>
                <a:tab pos="0" algn="l"/>
              </a:tabLst>
            </a:pPr>
            <a:r>
              <a:rPr lang="fr-FR" sz="1400" dirty="0" smtClean="0">
                <a:hlinkClick r:id="rId9"/>
              </a:rPr>
              <a:t>www.berufsberatung.ch/</a:t>
            </a:r>
            <a:r>
              <a:rPr lang="fr-FR" dirty="0" smtClean="0"/>
              <a:t>	</a:t>
            </a:r>
          </a:p>
          <a:p>
            <a:pPr>
              <a:tabLst>
                <a:tab pos="0" algn="l"/>
              </a:tabLst>
            </a:pPr>
            <a:r>
              <a:rPr lang="fr-FR" sz="1400" dirty="0" smtClean="0">
                <a:hlinkClick r:id="rId10"/>
              </a:rPr>
              <a:t>www.kiknet-wirtschaft-arbeit-haushalt.org/unterrichtseinheiten-wirtschaft-arbeit/bwerbungstipps/</a:t>
            </a:r>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a:p>
        </p:txBody>
      </p:sp>
    </p:spTree>
    <p:extLst>
      <p:ext uri="{BB962C8B-B14F-4D97-AF65-F5344CB8AC3E}">
        <p14:creationId xmlns:p14="http://schemas.microsoft.com/office/powerpoint/2010/main" val="5882029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Bildplatzhalter 1"/>
          <p:cNvPicPr>
            <a:picLocks noGrp="1" noChangeAspect="1"/>
          </p:cNvPicPr>
          <p:nvPr>
            <p:ph type="pic" sz="quarter" idx="15"/>
          </p:nvPr>
        </p:nvPicPr>
        <p:blipFill>
          <a:blip r:embed="rId2" cstate="email">
            <a:extLst>
              <a:ext uri="{28A0092B-C50C-407E-A947-70E740481C1C}">
                <a14:useLocalDpi xmlns:a14="http://schemas.microsoft.com/office/drawing/2010/main"/>
              </a:ext>
            </a:extLst>
          </a:blip>
          <a:srcRect t="5096" b="5096"/>
          <a:stretch>
            <a:fillRect/>
          </a:stretch>
        </p:blipFill>
        <p:spPr>
          <a:xfrm>
            <a:off x="0" y="1468438"/>
            <a:ext cx="9144000" cy="3749675"/>
          </a:xfrm>
        </p:spPr>
      </p:pic>
      <p:sp>
        <p:nvSpPr>
          <p:cNvPr id="11267" name="Titel 2"/>
          <p:cNvSpPr>
            <a:spLocks noGrp="1"/>
          </p:cNvSpPr>
          <p:nvPr>
            <p:ph type="title"/>
          </p:nvPr>
        </p:nvSpPr>
        <p:spPr>
          <a:xfrm>
            <a:off x="442913" y="546100"/>
            <a:ext cx="8307387" cy="749300"/>
          </a:xfrm>
          <a:ln/>
        </p:spPr>
        <p:txBody>
          <a:bodyPr/>
          <a:lstStyle/>
          <a:p>
            <a:pPr eaLnBrk="1" hangingPunct="1"/>
            <a:r>
              <a:rPr lang="fr-FR" altLang="de-DE" dirty="0" smtClean="0"/>
              <a:t>Perspectives</a:t>
            </a:r>
            <a:endParaRPr lang="fr-FR" altLang="de-DE" dirty="0" smtClean="0">
              <a:ea typeface="ＭＳ Ｐゴシック" pitchFamily="34" charset="-128"/>
            </a:endParaRPr>
          </a:p>
        </p:txBody>
      </p:sp>
      <p:sp>
        <p:nvSpPr>
          <p:cNvPr id="11268" name="Foliennummernplatzhalter 3"/>
          <p:cNvSpPr>
            <a:spLocks noGrp="1"/>
          </p:cNvSpPr>
          <p:nvPr>
            <p:ph type="sldNum"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defRPr sz="1400">
                <a:solidFill>
                  <a:schemeClr val="tx1"/>
                </a:solidFill>
                <a:latin typeface="Arial" charset="0"/>
                <a:ea typeface="ＭＳ Ｐゴシック" pitchFamily="34" charset="-128"/>
              </a:defRPr>
            </a:lvl1pPr>
            <a:lvl2pPr marL="657225" indent="-252413" eaLnBrk="0" hangingPunct="0">
              <a:spcBef>
                <a:spcPct val="20000"/>
              </a:spcBef>
              <a:buFont typeface="Arial" charset="0"/>
              <a:buChar char="&gt;"/>
              <a:defRPr sz="1400">
                <a:solidFill>
                  <a:schemeClr val="tx1"/>
                </a:solidFill>
                <a:latin typeface="Arial" charset="0"/>
                <a:ea typeface="ＭＳ Ｐゴシック" pitchFamily="34" charset="-128"/>
              </a:defRPr>
            </a:lvl2pPr>
            <a:lvl3pPr marL="1012825" indent="-201613" eaLnBrk="0" hangingPunct="0">
              <a:spcBef>
                <a:spcPct val="20000"/>
              </a:spcBef>
              <a:buFont typeface="Arial" charset="0"/>
              <a:buChar char="&gt;"/>
              <a:defRPr sz="1400">
                <a:solidFill>
                  <a:schemeClr val="tx1"/>
                </a:solidFill>
                <a:latin typeface="Arial" charset="0"/>
                <a:ea typeface="ＭＳ Ｐゴシック" pitchFamily="34" charset="-128"/>
              </a:defRPr>
            </a:lvl3pPr>
            <a:lvl4pPr marL="1417638" indent="-201613" eaLnBrk="0" hangingPunct="0">
              <a:spcBef>
                <a:spcPct val="20000"/>
              </a:spcBef>
              <a:buFont typeface="Arial" charset="0"/>
              <a:buChar char="&gt;"/>
              <a:defRPr sz="1400">
                <a:solidFill>
                  <a:schemeClr val="tx1"/>
                </a:solidFill>
                <a:latin typeface="Arial" charset="0"/>
                <a:ea typeface="ＭＳ Ｐゴシック" pitchFamily="34" charset="-128"/>
              </a:defRPr>
            </a:lvl4pPr>
            <a:lvl5pPr marL="1822450" indent="-201613" eaLnBrk="0" hangingPunct="0">
              <a:spcBef>
                <a:spcPct val="20000"/>
              </a:spcBef>
              <a:buFont typeface="Arial" charset="0"/>
              <a:buChar char="&gt;"/>
              <a:defRPr sz="1400">
                <a:solidFill>
                  <a:schemeClr val="tx1"/>
                </a:solidFill>
                <a:latin typeface="Arial" charset="0"/>
                <a:ea typeface="ＭＳ Ｐゴシック" pitchFamily="34" charset="-128"/>
              </a:defRPr>
            </a:lvl5pPr>
            <a:lvl6pPr marL="22796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6pPr>
            <a:lvl7pPr marL="27368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7pPr>
            <a:lvl8pPr marL="31940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8pPr>
            <a:lvl9pPr marL="36512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9pPr>
          </a:lstStyle>
          <a:p>
            <a:pPr eaLnBrk="1" hangingPunct="1">
              <a:spcBef>
                <a:spcPct val="0"/>
              </a:spcBef>
              <a:buFontTx/>
              <a:buNone/>
            </a:pPr>
            <a:fld id="{7055EA36-0C51-4A8F-B97B-E6C0FC96A489}" type="slidenum">
              <a:rPr lang="fr-FR" altLang="de-DE" sz="800" smtClean="0"/>
              <a:pPr eaLnBrk="1" hangingPunct="1">
                <a:spcBef>
                  <a:spcPct val="0"/>
                </a:spcBef>
                <a:buFontTx/>
                <a:buNone/>
              </a:pPr>
              <a:t>46</a:t>
            </a:fld>
            <a:endParaRPr lang="fr-FR" altLang="de-DE" sz="8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Championnats</a:t>
            </a:r>
            <a:r>
              <a:rPr lang="de-CH" dirty="0" smtClean="0"/>
              <a:t> </a:t>
            </a:r>
            <a:r>
              <a:rPr lang="de-CH" dirty="0" err="1" smtClean="0"/>
              <a:t>suisses</a:t>
            </a:r>
            <a:r>
              <a:rPr lang="de-CH" dirty="0" smtClean="0"/>
              <a:t> des </a:t>
            </a:r>
            <a:r>
              <a:rPr lang="de-CH" dirty="0" err="1" smtClean="0"/>
              <a:t>métiers</a:t>
            </a:r>
            <a:r>
              <a:rPr lang="de-CH" dirty="0" smtClean="0"/>
              <a:t> du 2 et 3 </a:t>
            </a:r>
            <a:r>
              <a:rPr lang="de-CH" dirty="0" err="1" smtClean="0"/>
              <a:t>septembre</a:t>
            </a:r>
            <a:r>
              <a:rPr lang="de-CH" dirty="0" smtClean="0"/>
              <a:t> 2016</a:t>
            </a:r>
            <a:r>
              <a:rPr lang="de-CH" dirty="0"/>
              <a:t/>
            </a:r>
            <a:br>
              <a:rPr lang="de-CH" dirty="0"/>
            </a:br>
            <a:endParaRPr lang="de-CH" dirty="0"/>
          </a:p>
        </p:txBody>
      </p:sp>
      <p:pic>
        <p:nvPicPr>
          <p:cNvPr id="7" name="Grafik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1" y="1463948"/>
            <a:ext cx="2211989" cy="1476000"/>
          </a:xfrm>
          <a:prstGeom prst="rect">
            <a:avLst/>
          </a:prstGeom>
        </p:spPr>
      </p:pic>
      <p:pic>
        <p:nvPicPr>
          <p:cNvPr id="8" name="Grafik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1" y="3274587"/>
            <a:ext cx="2211989" cy="1476000"/>
          </a:xfrm>
          <a:prstGeom prst="rect">
            <a:avLst/>
          </a:prstGeom>
        </p:spPr>
      </p:pic>
      <p:pic>
        <p:nvPicPr>
          <p:cNvPr id="9" name="Grafik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0670" y="1464595"/>
            <a:ext cx="2160903" cy="1441911"/>
          </a:xfrm>
          <a:prstGeom prst="rect">
            <a:avLst/>
          </a:prstGeom>
        </p:spPr>
      </p:pic>
      <p:pic>
        <p:nvPicPr>
          <p:cNvPr id="10" name="Grafik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70670" y="3217540"/>
            <a:ext cx="2171123" cy="1448731"/>
          </a:xfrm>
          <a:prstGeom prst="rect">
            <a:avLst/>
          </a:prstGeom>
        </p:spPr>
      </p:pic>
      <p:pic>
        <p:nvPicPr>
          <p:cNvPr id="14" name="Grafik 13">
            <a:hlinkClick r:id="rId6"/>
          </p:cNvPr>
          <p:cNvPicPr>
            <a:picLocks noChangeAspect="1"/>
          </p:cNvPicPr>
          <p:nvPr/>
        </p:nvPicPr>
        <p:blipFill rotWithShape="1">
          <a:blip r:embed="rId7" cstate="email">
            <a:extLst>
              <a:ext uri="{28A0092B-C50C-407E-A947-70E740481C1C}">
                <a14:useLocalDpi xmlns:a14="http://schemas.microsoft.com/office/drawing/2010/main"/>
              </a:ext>
            </a:extLst>
          </a:blip>
          <a:srcRect l="11110" t="15956" r="8901" b="10702"/>
          <a:stretch/>
        </p:blipFill>
        <p:spPr>
          <a:xfrm>
            <a:off x="2771800" y="1797733"/>
            <a:ext cx="3600400" cy="2200244"/>
          </a:xfrm>
          <a:prstGeom prst="rect">
            <a:avLst/>
          </a:prstGeom>
          <a:ln>
            <a:noFill/>
          </a:ln>
          <a:effectLst>
            <a:outerShdw blurRad="190500" algn="tl" rotWithShape="0">
              <a:srgbClr val="000000">
                <a:alpha val="70000"/>
              </a:srgbClr>
            </a:outerShdw>
          </a:effectLst>
        </p:spPr>
      </p:pic>
      <p:sp>
        <p:nvSpPr>
          <p:cNvPr id="16" name="Textfeld 15"/>
          <p:cNvSpPr txBox="1"/>
          <p:nvPr/>
        </p:nvSpPr>
        <p:spPr>
          <a:xfrm>
            <a:off x="3631719" y="1428401"/>
            <a:ext cx="1993144" cy="369332"/>
          </a:xfrm>
          <a:prstGeom prst="rect">
            <a:avLst/>
          </a:prstGeom>
          <a:noFill/>
        </p:spPr>
        <p:txBody>
          <a:bodyPr wrap="square" rtlCol="0">
            <a:spAutoFit/>
          </a:bodyPr>
          <a:lstStyle/>
          <a:p>
            <a:r>
              <a:rPr lang="de-CH" dirty="0" smtClean="0"/>
              <a:t>Die 12 Finalisten</a:t>
            </a:r>
            <a:endParaRPr lang="de-CH" dirty="0"/>
          </a:p>
        </p:txBody>
      </p:sp>
    </p:spTree>
    <p:extLst>
      <p:ext uri="{BB962C8B-B14F-4D97-AF65-F5344CB8AC3E}">
        <p14:creationId xmlns:p14="http://schemas.microsoft.com/office/powerpoint/2010/main" val="387931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Remise de </a:t>
            </a:r>
            <a:r>
              <a:rPr lang="de-CH" dirty="0" err="1" smtClean="0"/>
              <a:t>prix</a:t>
            </a:r>
            <a:endParaRPr lang="de-CH" dirty="0"/>
          </a:p>
        </p:txBody>
      </p:sp>
      <p:pic>
        <p:nvPicPr>
          <p:cNvPr id="6" name="Inhaltsplatzhalter 5"/>
          <p:cNvPicPr>
            <a:picLocks noGrp="1" noChangeAspect="1"/>
          </p:cNvPicPr>
          <p:nvPr>
            <p:ph idx="12"/>
          </p:nvPr>
        </p:nvPicPr>
        <p:blipFill rotWithShape="1">
          <a:blip r:embed="rId3" cstate="email">
            <a:extLst>
              <a:ext uri="{28A0092B-C50C-407E-A947-70E740481C1C}">
                <a14:useLocalDpi xmlns:a14="http://schemas.microsoft.com/office/drawing/2010/main"/>
              </a:ext>
            </a:extLst>
          </a:blip>
          <a:srcRect l="30037" t="3229" r="24034" b="4399"/>
          <a:stretch/>
        </p:blipFill>
        <p:spPr>
          <a:xfrm>
            <a:off x="6156175" y="1469390"/>
            <a:ext cx="2768267" cy="3750556"/>
          </a:xfrm>
        </p:spPr>
      </p:pic>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197456" y="3330976"/>
            <a:ext cx="2265939" cy="1512000"/>
          </a:xfrm>
          <a:prstGeom prst="rect">
            <a:avLst/>
          </a:prstGeom>
        </p:spPr>
      </p:pic>
      <p:pic>
        <p:nvPicPr>
          <p:cNvPr id="8" name="Grafik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3463421" y="3330976"/>
            <a:ext cx="2265940" cy="1512000"/>
          </a:xfrm>
          <a:prstGeom prst="rect">
            <a:avLst/>
          </a:prstGeom>
        </p:spPr>
      </p:pic>
      <p:pic>
        <p:nvPicPr>
          <p:cNvPr id="9" name="Grafik 8">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1686390" y="2159112"/>
            <a:ext cx="2265940" cy="1512000"/>
          </a:xfrm>
          <a:prstGeom prst="rect">
            <a:avLst/>
          </a:prstGeom>
        </p:spPr>
      </p:pic>
      <p:sp>
        <p:nvSpPr>
          <p:cNvPr id="10" name="Textfeld 9"/>
          <p:cNvSpPr txBox="1"/>
          <p:nvPr/>
        </p:nvSpPr>
        <p:spPr>
          <a:xfrm>
            <a:off x="1691514" y="1412810"/>
            <a:ext cx="2376264" cy="369332"/>
          </a:xfrm>
          <a:prstGeom prst="rect">
            <a:avLst/>
          </a:prstGeom>
          <a:noFill/>
        </p:spPr>
        <p:txBody>
          <a:bodyPr wrap="square" rtlCol="0">
            <a:spAutoFit/>
          </a:bodyPr>
          <a:lstStyle/>
          <a:p>
            <a:r>
              <a:rPr lang="de-CH" dirty="0" smtClean="0"/>
              <a:t>1. Janik Leuenberger</a:t>
            </a:r>
            <a:endParaRPr lang="de-CH" dirty="0"/>
          </a:p>
        </p:txBody>
      </p:sp>
      <p:sp>
        <p:nvSpPr>
          <p:cNvPr id="11" name="Textfeld 10"/>
          <p:cNvSpPr txBox="1"/>
          <p:nvPr/>
        </p:nvSpPr>
        <p:spPr>
          <a:xfrm>
            <a:off x="72696" y="2632184"/>
            <a:ext cx="1725633" cy="369332"/>
          </a:xfrm>
          <a:prstGeom prst="rect">
            <a:avLst/>
          </a:prstGeom>
          <a:noFill/>
        </p:spPr>
        <p:txBody>
          <a:bodyPr wrap="square" rtlCol="0">
            <a:spAutoFit/>
          </a:bodyPr>
          <a:lstStyle/>
          <a:p>
            <a:r>
              <a:rPr lang="de-CH" dirty="0" smtClean="0"/>
              <a:t>2. Riet </a:t>
            </a:r>
            <a:r>
              <a:rPr lang="de-CH" dirty="0" err="1" smtClean="0"/>
              <a:t>Bulfoni</a:t>
            </a:r>
            <a:endParaRPr lang="de-CH" dirty="0"/>
          </a:p>
        </p:txBody>
      </p:sp>
      <p:sp>
        <p:nvSpPr>
          <p:cNvPr id="12" name="Textfeld 11"/>
          <p:cNvSpPr txBox="1"/>
          <p:nvPr/>
        </p:nvSpPr>
        <p:spPr>
          <a:xfrm>
            <a:off x="3707904" y="2612227"/>
            <a:ext cx="1872208" cy="369332"/>
          </a:xfrm>
          <a:prstGeom prst="rect">
            <a:avLst/>
          </a:prstGeom>
          <a:noFill/>
        </p:spPr>
        <p:txBody>
          <a:bodyPr wrap="square" rtlCol="0">
            <a:spAutoFit/>
          </a:bodyPr>
          <a:lstStyle/>
          <a:p>
            <a:r>
              <a:rPr lang="de-CH" dirty="0" smtClean="0"/>
              <a:t>3. Dimitri Nicole</a:t>
            </a:r>
            <a:endParaRPr lang="de-CH" dirty="0"/>
          </a:p>
        </p:txBody>
      </p:sp>
    </p:spTree>
    <p:extLst>
      <p:ext uri="{BB962C8B-B14F-4D97-AF65-F5344CB8AC3E}">
        <p14:creationId xmlns:p14="http://schemas.microsoft.com/office/powerpoint/2010/main" val="128841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fltVal val="0"/>
                                          </p:val>
                                        </p:tav>
                                        <p:tav tm="100000">
                                          <p:val>
                                            <p:strVal val="#ppt_w"/>
                                          </p:val>
                                        </p:tav>
                                      </p:tavLst>
                                    </p:anim>
                                    <p:anim calcmode="lin" valueType="num">
                                      <p:cBhvr>
                                        <p:cTn id="42" dur="1000" fill="hold"/>
                                        <p:tgtEl>
                                          <p:spTgt spid="12"/>
                                        </p:tgtEl>
                                        <p:attrNameLst>
                                          <p:attrName>ppt_h</p:attrName>
                                        </p:attrNameLst>
                                      </p:cBhvr>
                                      <p:tavLst>
                                        <p:tav tm="0">
                                          <p:val>
                                            <p:fltVal val="0"/>
                                          </p:val>
                                        </p:tav>
                                        <p:tav tm="100000">
                                          <p:val>
                                            <p:strVal val="#ppt_h"/>
                                          </p:val>
                                        </p:tav>
                                      </p:tavLst>
                                    </p:anim>
                                    <p:anim calcmode="lin" valueType="num">
                                      <p:cBhvr>
                                        <p:cTn id="43" dur="1000" fill="hold"/>
                                        <p:tgtEl>
                                          <p:spTgt spid="12"/>
                                        </p:tgtEl>
                                        <p:attrNameLst>
                                          <p:attrName>style.rotation</p:attrName>
                                        </p:attrNameLst>
                                      </p:cBhvr>
                                      <p:tavLst>
                                        <p:tav tm="0">
                                          <p:val>
                                            <p:fltVal val="90"/>
                                          </p:val>
                                        </p:tav>
                                        <p:tav tm="100000">
                                          <p:val>
                                            <p:fltVal val="0"/>
                                          </p:val>
                                        </p:tav>
                                      </p:tavLst>
                                    </p:anim>
                                    <p:animEffect transition="in" filter="fade">
                                      <p:cBhvr>
                                        <p:cTn id="44" dur="1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EuroCup</a:t>
            </a:r>
            <a:r>
              <a:rPr lang="de-CH" dirty="0" smtClean="0"/>
              <a:t> 2016 </a:t>
            </a:r>
            <a:r>
              <a:rPr lang="de-CH" dirty="0"/>
              <a:t>à</a:t>
            </a:r>
            <a:r>
              <a:rPr lang="de-CH" dirty="0" smtClean="0"/>
              <a:t> Bregenz</a:t>
            </a:r>
            <a:endParaRPr lang="de-CH" dirty="0"/>
          </a:p>
        </p:txBody>
      </p:sp>
      <p:pic>
        <p:nvPicPr>
          <p:cNvPr id="11" name="Grafik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9672" y="1489348"/>
            <a:ext cx="2376264" cy="1584954"/>
          </a:xfrm>
          <a:prstGeom prst="rect">
            <a:avLst/>
          </a:prstGeom>
        </p:spPr>
      </p:pic>
      <p:pic>
        <p:nvPicPr>
          <p:cNvPr id="12" name="Grafik 11"/>
          <p:cNvPicPr>
            <a:picLocks noChangeAspect="1"/>
          </p:cNvPicPr>
          <p:nvPr/>
        </p:nvPicPr>
        <p:blipFill rotWithShape="1">
          <a:blip r:embed="rId3" cstate="email">
            <a:extLst>
              <a:ext uri="{28A0092B-C50C-407E-A947-70E740481C1C}">
                <a14:useLocalDpi xmlns:a14="http://schemas.microsoft.com/office/drawing/2010/main"/>
              </a:ext>
            </a:extLst>
          </a:blip>
          <a:srcRect l="17481" r="7393" b="22937"/>
          <a:stretch/>
        </p:blipFill>
        <p:spPr>
          <a:xfrm>
            <a:off x="3275855" y="3300728"/>
            <a:ext cx="2765857" cy="1892375"/>
          </a:xfrm>
          <a:prstGeom prst="rect">
            <a:avLst/>
          </a:prstGeom>
        </p:spPr>
      </p:pic>
      <p:pic>
        <p:nvPicPr>
          <p:cNvPr id="13" name="Grafik 12"/>
          <p:cNvPicPr>
            <a:picLocks noChangeAspect="1"/>
          </p:cNvPicPr>
          <p:nvPr/>
        </p:nvPicPr>
        <p:blipFill rotWithShape="1">
          <a:blip r:embed="rId4" cstate="email">
            <a:extLst>
              <a:ext uri="{28A0092B-C50C-407E-A947-70E740481C1C}">
                <a14:useLocalDpi xmlns:a14="http://schemas.microsoft.com/office/drawing/2010/main"/>
              </a:ext>
            </a:extLst>
          </a:blip>
          <a:srcRect l="28267" t="9384" r="15733" b="1717"/>
          <a:stretch/>
        </p:blipFill>
        <p:spPr>
          <a:xfrm>
            <a:off x="6372200" y="1561356"/>
            <a:ext cx="2448272" cy="2592288"/>
          </a:xfrm>
          <a:prstGeom prst="rect">
            <a:avLst/>
          </a:prstGeom>
        </p:spPr>
      </p:pic>
      <p:pic>
        <p:nvPicPr>
          <p:cNvPr id="14" name="Grafik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300728"/>
            <a:ext cx="2843808" cy="1896803"/>
          </a:xfrm>
          <a:prstGeom prst="rect">
            <a:avLst/>
          </a:prstGeom>
        </p:spPr>
      </p:pic>
    </p:spTree>
    <p:extLst>
      <p:ext uri="{BB962C8B-B14F-4D97-AF65-F5344CB8AC3E}">
        <p14:creationId xmlns:p14="http://schemas.microsoft.com/office/powerpoint/2010/main" val="2370219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2112" y="553244"/>
            <a:ext cx="8307387" cy="750888"/>
          </a:xfrm>
        </p:spPr>
        <p:txBody>
          <a:bodyPr/>
          <a:lstStyle/>
          <a:p>
            <a:r>
              <a:rPr lang="fr-FR" altLang="de-DE" dirty="0" smtClean="0"/>
              <a:t>Une marque forte : la marque UPSA incarne la qualité</a:t>
            </a:r>
          </a:p>
        </p:txBody>
      </p:sp>
      <p:sp>
        <p:nvSpPr>
          <p:cNvPr id="7171" name="Rectangle 3"/>
          <p:cNvSpPr>
            <a:spLocks noGrp="1" noChangeArrowheads="1"/>
          </p:cNvSpPr>
          <p:nvPr>
            <p:ph type="body" idx="1"/>
          </p:nvPr>
        </p:nvSpPr>
        <p:spPr>
          <a:xfrm>
            <a:off x="703386" y="1236928"/>
            <a:ext cx="8088923" cy="4081198"/>
          </a:xfrm>
        </p:spPr>
        <p:txBody>
          <a:bodyPr/>
          <a:lstStyle/>
          <a:p>
            <a:pPr>
              <a:spcBef>
                <a:spcPct val="0"/>
              </a:spcBef>
            </a:pPr>
            <a:r>
              <a:rPr lang="fr-FR" altLang="de-DE" dirty="0" smtClean="0"/>
              <a:t>L’UPSA est le centre de compétences et le leader sectoriel de la branche automobile</a:t>
            </a:r>
          </a:p>
          <a:p>
            <a:pPr>
              <a:spcBef>
                <a:spcPct val="0"/>
              </a:spcBef>
              <a:buFontTx/>
              <a:buChar char="•"/>
            </a:pPr>
            <a:endParaRPr lang="fr-FR" altLang="de-DE" dirty="0" smtClean="0"/>
          </a:p>
          <a:p>
            <a:pPr>
              <a:spcBef>
                <a:spcPct val="0"/>
              </a:spcBef>
            </a:pPr>
            <a:r>
              <a:rPr lang="fr-FR" altLang="de-DE" dirty="0" smtClean="0"/>
              <a:t>L'UPSA défend les intérêts de ses membres à tous les niveaux</a:t>
            </a:r>
          </a:p>
          <a:p>
            <a:pPr>
              <a:spcBef>
                <a:spcPct val="0"/>
              </a:spcBef>
            </a:pPr>
            <a:endParaRPr lang="fr-FR" altLang="de-DE" dirty="0" smtClean="0"/>
          </a:p>
          <a:p>
            <a:pPr>
              <a:spcBef>
                <a:spcPct val="0"/>
              </a:spcBef>
            </a:pPr>
            <a:r>
              <a:rPr lang="fr-FR" altLang="de-DE" dirty="0" smtClean="0"/>
              <a:t>Les garages de l'UPSA incarnent un haut niveau de qualité, un bon rapport qualité/prix et des relations honnêtes et durables avec les clients</a:t>
            </a:r>
          </a:p>
          <a:p>
            <a:pPr>
              <a:spcBef>
                <a:spcPct val="0"/>
              </a:spcBef>
              <a:buFontTx/>
              <a:buChar char="•"/>
            </a:pPr>
            <a:endParaRPr lang="fr-FR" altLang="de-DE" dirty="0" smtClean="0"/>
          </a:p>
          <a:p>
            <a:pPr>
              <a:spcBef>
                <a:spcPct val="0"/>
              </a:spcBef>
            </a:pPr>
            <a:r>
              <a:rPr lang="fr-FR" altLang="de-DE" dirty="0" smtClean="0"/>
              <a:t>Les clients bénéficient du meilleur conseil spécialisé et d'une performance </a:t>
            </a:r>
            <a:r>
              <a:rPr lang="fr-FR" altLang="de-DE" dirty="0"/>
              <a:t>exceptionnelle grâce </a:t>
            </a:r>
            <a:r>
              <a:rPr lang="fr-FR" altLang="de-DE" dirty="0" smtClean="0"/>
              <a:t>à l'excellente formation professionnelle des garages de l'UPSA.</a:t>
            </a:r>
          </a:p>
          <a:p>
            <a:pPr>
              <a:spcBef>
                <a:spcPct val="0"/>
              </a:spcBef>
              <a:buFontTx/>
              <a:buChar char="•"/>
            </a:pPr>
            <a:endParaRPr lang="fr-FR" altLang="de-DE" dirty="0" smtClean="0"/>
          </a:p>
          <a:p>
            <a:pPr>
              <a:spcBef>
                <a:spcPct val="0"/>
              </a:spcBef>
            </a:pPr>
            <a:r>
              <a:rPr lang="fr-FR" altLang="de-DE" dirty="0" smtClean="0"/>
              <a:t>Les garages de l'UPSA veillent à ce que leurs clients automobilistes puissent rouler en sécurité dans le respect de l'environnement</a:t>
            </a:r>
          </a:p>
          <a:p>
            <a:pPr>
              <a:spcBef>
                <a:spcPct val="0"/>
              </a:spcBef>
              <a:buFontTx/>
              <a:buChar char="•"/>
            </a:pPr>
            <a:endParaRPr lang="fr-FR" altLang="de-DE" dirty="0" smtClean="0"/>
          </a:p>
          <a:p>
            <a:pPr>
              <a:spcBef>
                <a:spcPct val="0"/>
              </a:spcBef>
            </a:pPr>
            <a:r>
              <a:rPr lang="fr-FR" altLang="de-DE" dirty="0" smtClean="0"/>
              <a:t>Notre devise :</a:t>
            </a:r>
          </a:p>
          <a:p>
            <a:pPr>
              <a:spcBef>
                <a:spcPct val="0"/>
              </a:spcBef>
            </a:pPr>
            <a:r>
              <a:rPr lang="fr-FR" altLang="de-DE" sz="1200" b="1" dirty="0" smtClean="0">
                <a:solidFill>
                  <a:srgbClr val="FE0000"/>
                </a:solidFill>
              </a:rPr>
              <a:t>AGVS/UPSA – STARK IN AUTOS.</a:t>
            </a:r>
          </a:p>
          <a:p>
            <a:pPr>
              <a:spcBef>
                <a:spcPct val="0"/>
              </a:spcBef>
            </a:pPr>
            <a:r>
              <a:rPr lang="fr-FR" altLang="de-DE" sz="1200" b="1" dirty="0" smtClean="0">
                <a:solidFill>
                  <a:srgbClr val="FE0000"/>
                </a:solidFill>
              </a:rPr>
              <a:t>UPSA/AGVS – LA VOITURE, NOTRE PASSION.</a:t>
            </a:r>
          </a:p>
          <a:p>
            <a:pPr>
              <a:spcBef>
                <a:spcPct val="0"/>
              </a:spcBef>
            </a:pPr>
            <a:r>
              <a:rPr lang="fr-FR" altLang="de-DE" sz="1200" b="1" dirty="0" smtClean="0">
                <a:solidFill>
                  <a:srgbClr val="FE0000"/>
                </a:solidFill>
              </a:rPr>
              <a:t>UPSA/AGVS – PROFESSIONE AUTO.</a:t>
            </a:r>
            <a:endParaRPr lang="fr-FR" altLang="de-DE" sz="1200" dirty="0"/>
          </a:p>
        </p:txBody>
      </p:sp>
    </p:spTree>
    <p:extLst>
      <p:ext uri="{BB962C8B-B14F-4D97-AF65-F5344CB8AC3E}">
        <p14:creationId xmlns:p14="http://schemas.microsoft.com/office/powerpoint/2010/main" val="5111253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err="1" smtClean="0"/>
              <a:t>EuroCup</a:t>
            </a:r>
            <a:r>
              <a:rPr lang="fr-FR" dirty="0" smtClean="0"/>
              <a:t> 2016: Double </a:t>
            </a:r>
            <a:r>
              <a:rPr lang="fr-FR" dirty="0"/>
              <a:t>victoire sensationnelle pour la Suisse</a:t>
            </a:r>
            <a:endParaRPr lang="de-CH" dirty="0"/>
          </a:p>
        </p:txBody>
      </p:sp>
      <p:pic>
        <p:nvPicPr>
          <p:cNvPr id="9" name="Grafik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95503" y="2762528"/>
            <a:ext cx="1834084" cy="2445445"/>
          </a:xfrm>
          <a:prstGeom prst="rect">
            <a:avLst/>
          </a:prstGeom>
        </p:spPr>
      </p:pic>
      <p:pic>
        <p:nvPicPr>
          <p:cNvPr id="10" name="Grafik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8064" y="1429952"/>
            <a:ext cx="3071953" cy="1335632"/>
          </a:xfrm>
          <a:prstGeom prst="rect">
            <a:avLst/>
          </a:prstGeom>
        </p:spPr>
      </p:pic>
      <p:pic>
        <p:nvPicPr>
          <p:cNvPr id="11" name="Grafik 10"/>
          <p:cNvPicPr>
            <a:picLocks noChangeAspect="1"/>
          </p:cNvPicPr>
          <p:nvPr/>
        </p:nvPicPr>
        <p:blipFill rotWithShape="1">
          <a:blip r:embed="rId4" cstate="email">
            <a:extLst>
              <a:ext uri="{28A0092B-C50C-407E-A947-70E740481C1C}">
                <a14:useLocalDpi xmlns:a14="http://schemas.microsoft.com/office/drawing/2010/main"/>
              </a:ext>
            </a:extLst>
          </a:blip>
          <a:srcRect l="17456" r="16461" b="-357"/>
          <a:stretch/>
        </p:blipFill>
        <p:spPr>
          <a:xfrm>
            <a:off x="755576" y="1463973"/>
            <a:ext cx="3696202" cy="3744000"/>
          </a:xfrm>
          <a:prstGeom prst="rect">
            <a:avLst/>
          </a:prstGeom>
        </p:spPr>
      </p:pic>
    </p:spTree>
    <p:extLst>
      <p:ext uri="{BB962C8B-B14F-4D97-AF65-F5344CB8AC3E}">
        <p14:creationId xmlns:p14="http://schemas.microsoft.com/office/powerpoint/2010/main" val="5289270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Le final au </a:t>
            </a:r>
            <a:r>
              <a:rPr lang="de-CH" dirty="0" err="1" smtClean="0"/>
              <a:t>centre</a:t>
            </a:r>
            <a:r>
              <a:rPr lang="de-CH" dirty="0" smtClean="0"/>
              <a:t> de </a:t>
            </a:r>
            <a:r>
              <a:rPr lang="de-CH" dirty="0" err="1" smtClean="0"/>
              <a:t>formation</a:t>
            </a:r>
            <a:endParaRPr lang="de-CH" dirty="0"/>
          </a:p>
        </p:txBody>
      </p:sp>
      <p:pic>
        <p:nvPicPr>
          <p:cNvPr id="5" name="Grafik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3554282"/>
            <a:ext cx="2429590" cy="1620000"/>
          </a:xfrm>
          <a:prstGeom prst="rect">
            <a:avLst/>
          </a:prstGeom>
        </p:spPr>
      </p:pic>
      <p:pic>
        <p:nvPicPr>
          <p:cNvPr id="6" name="Grafi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0232" y="3547757"/>
            <a:ext cx="2429588" cy="1620000"/>
          </a:xfrm>
          <a:prstGeom prst="rect">
            <a:avLst/>
          </a:prstGeom>
        </p:spPr>
      </p:pic>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70993" y="1464754"/>
            <a:ext cx="3745556" cy="2497460"/>
          </a:xfrm>
          <a:prstGeom prst="rect">
            <a:avLst/>
          </a:prstGeom>
        </p:spPr>
      </p:pic>
    </p:spTree>
    <p:extLst>
      <p:ext uri="{BB962C8B-B14F-4D97-AF65-F5344CB8AC3E}">
        <p14:creationId xmlns:p14="http://schemas.microsoft.com/office/powerpoint/2010/main" val="34482237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Le </a:t>
            </a:r>
            <a:r>
              <a:rPr lang="de-CH" dirty="0" err="1" smtClean="0"/>
              <a:t>champion</a:t>
            </a:r>
            <a:r>
              <a:rPr lang="de-CH" dirty="0" smtClean="0"/>
              <a:t> Riet </a:t>
            </a:r>
            <a:r>
              <a:rPr lang="de-CH" dirty="0" err="1" smtClean="0"/>
              <a:t>Bulfoni</a:t>
            </a:r>
            <a:r>
              <a:rPr lang="de-CH" dirty="0" smtClean="0"/>
              <a:t>, </a:t>
            </a:r>
            <a:r>
              <a:rPr lang="de-CH" dirty="0" err="1" smtClean="0"/>
              <a:t>qualifié</a:t>
            </a:r>
            <a:r>
              <a:rPr lang="de-CH" dirty="0" smtClean="0"/>
              <a:t> </a:t>
            </a:r>
            <a:r>
              <a:rPr lang="de-CH" dirty="0" err="1" smtClean="0"/>
              <a:t>pour</a:t>
            </a:r>
            <a:r>
              <a:rPr lang="de-CH" dirty="0" smtClean="0"/>
              <a:t> le </a:t>
            </a:r>
            <a:r>
              <a:rPr lang="de-CH" dirty="0" err="1" smtClean="0"/>
              <a:t>Worldskills</a:t>
            </a:r>
            <a:r>
              <a:rPr lang="de-CH" dirty="0" smtClean="0"/>
              <a:t> </a:t>
            </a:r>
            <a:r>
              <a:rPr lang="de-CH" dirty="0"/>
              <a:t>à</a:t>
            </a:r>
            <a:r>
              <a:rPr lang="de-CH" dirty="0" smtClean="0"/>
              <a:t> </a:t>
            </a:r>
            <a:r>
              <a:rPr lang="de-CH" dirty="0" err="1" smtClean="0"/>
              <a:t>AbuDhabi</a:t>
            </a:r>
            <a:r>
              <a:rPr lang="de-CH" dirty="0" smtClean="0"/>
              <a:t> 2017</a:t>
            </a:r>
            <a:endParaRPr lang="de-CH" dirty="0"/>
          </a:p>
        </p:txBody>
      </p:sp>
      <p:pic>
        <p:nvPicPr>
          <p:cNvPr id="5" name="Inhaltsplatzhalter 4"/>
          <p:cNvPicPr>
            <a:picLocks noGrp="1" noChangeAspect="1"/>
          </p:cNvPicPr>
          <p:nvPr>
            <p:ph idx="12"/>
          </p:nvPr>
        </p:nvPicPr>
        <p:blipFill rotWithShape="1">
          <a:blip r:embed="rId2" cstate="email">
            <a:extLst>
              <a:ext uri="{28A0092B-C50C-407E-A947-70E740481C1C}">
                <a14:useLocalDpi xmlns:a14="http://schemas.microsoft.com/office/drawing/2010/main"/>
              </a:ext>
            </a:extLst>
          </a:blip>
          <a:srcRect t="10344" r="32073" b="15518"/>
          <a:stretch/>
        </p:blipFill>
        <p:spPr>
          <a:xfrm rot="5400000">
            <a:off x="2705076" y="1765356"/>
            <a:ext cx="3782629" cy="3096344"/>
          </a:xfrm>
        </p:spPr>
      </p:pic>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8224" y="1561356"/>
            <a:ext cx="2450509" cy="1987303"/>
          </a:xfrm>
          <a:prstGeom prst="rect">
            <a:avLst/>
          </a:prstGeom>
        </p:spPr>
      </p:pic>
    </p:spTree>
    <p:extLst>
      <p:ext uri="{BB962C8B-B14F-4D97-AF65-F5344CB8AC3E}">
        <p14:creationId xmlns:p14="http://schemas.microsoft.com/office/powerpoint/2010/main" val="20336961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075F11CD-247F-40CC-B2B9-A1445C9CBA7C}" type="slidenum">
              <a:rPr lang="de-DE" altLang="de-DE" smtClean="0"/>
              <a:pPr/>
              <a:t>53</a:t>
            </a:fld>
            <a:endParaRPr lang="de-DE" altLang="de-DE"/>
          </a:p>
        </p:txBody>
      </p:sp>
      <p:sp>
        <p:nvSpPr>
          <p:cNvPr id="4" name="Titel 3"/>
          <p:cNvSpPr>
            <a:spLocks noGrp="1"/>
          </p:cNvSpPr>
          <p:nvPr>
            <p:ph type="title"/>
          </p:nvPr>
        </p:nvSpPr>
        <p:spPr/>
        <p:txBody>
          <a:bodyPr/>
          <a:lstStyle/>
          <a:p>
            <a:r>
              <a:rPr lang="de-CH" dirty="0" err="1" smtClean="0"/>
              <a:t>WorldSkills</a:t>
            </a:r>
            <a:r>
              <a:rPr lang="de-CH" dirty="0" smtClean="0"/>
              <a:t> Abu Dhabi 2017</a:t>
            </a:r>
            <a:endParaRPr lang="de-CH" dirty="0"/>
          </a:p>
        </p:txBody>
      </p:sp>
      <p:pic>
        <p:nvPicPr>
          <p:cNvPr id="5" name="Grafik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1687" y="3374430"/>
            <a:ext cx="5412313" cy="2059032"/>
          </a:xfrm>
          <a:prstGeom prst="rect">
            <a:avLst/>
          </a:prstGeom>
        </p:spPr>
      </p:pic>
      <p:pic>
        <p:nvPicPr>
          <p:cNvPr id="6" name="Grafi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562" y="1021512"/>
            <a:ext cx="1635949" cy="2908354"/>
          </a:xfrm>
          <a:prstGeom prst="rect">
            <a:avLst/>
          </a:prstGeom>
        </p:spPr>
      </p:pic>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4048" y="625252"/>
            <a:ext cx="3665984" cy="2749488"/>
          </a:xfrm>
          <a:prstGeom prst="rect">
            <a:avLst/>
          </a:prstGeom>
        </p:spPr>
      </p:pic>
      <p:pic>
        <p:nvPicPr>
          <p:cNvPr id="8" name="Grafik 7"/>
          <p:cNvPicPr>
            <a:picLocks noChangeAspect="1"/>
          </p:cNvPicPr>
          <p:nvPr/>
        </p:nvPicPr>
        <p:blipFill rotWithShape="1">
          <a:blip r:embed="rId5" cstate="email">
            <a:extLst>
              <a:ext uri="{28A0092B-C50C-407E-A947-70E740481C1C}">
                <a14:useLocalDpi xmlns:a14="http://schemas.microsoft.com/office/drawing/2010/main"/>
              </a:ext>
            </a:extLst>
          </a:blip>
          <a:srcRect t="42439" b="8421"/>
          <a:stretch/>
        </p:blipFill>
        <p:spPr>
          <a:xfrm>
            <a:off x="85591" y="3945096"/>
            <a:ext cx="3407971" cy="1674654"/>
          </a:xfrm>
          <a:prstGeom prst="rect">
            <a:avLst/>
          </a:prstGeom>
        </p:spPr>
      </p:pic>
      <p:pic>
        <p:nvPicPr>
          <p:cNvPr id="9" name="Grafik 8"/>
          <p:cNvPicPr>
            <a:picLocks noChangeAspect="1"/>
          </p:cNvPicPr>
          <p:nvPr/>
        </p:nvPicPr>
        <p:blipFill rotWithShape="1">
          <a:blip r:embed="rId6" cstate="email">
            <a:extLst>
              <a:ext uri="{28A0092B-C50C-407E-A947-70E740481C1C}">
                <a14:useLocalDpi xmlns:a14="http://schemas.microsoft.com/office/drawing/2010/main"/>
              </a:ext>
            </a:extLst>
          </a:blip>
          <a:srcRect l="1" t="15980" r="696" b="33177"/>
          <a:stretch/>
        </p:blipFill>
        <p:spPr>
          <a:xfrm>
            <a:off x="2513856" y="1308554"/>
            <a:ext cx="2016224" cy="1836062"/>
          </a:xfrm>
          <a:prstGeom prst="rect">
            <a:avLst/>
          </a:prstGeom>
        </p:spPr>
      </p:pic>
    </p:spTree>
    <p:extLst>
      <p:ext uri="{BB962C8B-B14F-4D97-AF65-F5344CB8AC3E}">
        <p14:creationId xmlns:p14="http://schemas.microsoft.com/office/powerpoint/2010/main" val="22000203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075F11CD-247F-40CC-B2B9-A1445C9CBA7C}" type="slidenum">
              <a:rPr lang="de-DE" altLang="de-DE" smtClean="0"/>
              <a:pPr/>
              <a:t>54</a:t>
            </a:fld>
            <a:endParaRPr lang="de-DE" altLang="de-DE"/>
          </a:p>
        </p:txBody>
      </p:sp>
      <p:pic>
        <p:nvPicPr>
          <p:cNvPr id="9" name="Grafik 8"/>
          <p:cNvPicPr>
            <a:picLocks noChangeAspect="1"/>
          </p:cNvPicPr>
          <p:nvPr/>
        </p:nvPicPr>
        <p:blipFill rotWithShape="1">
          <a:blip r:embed="rId2" cstate="email">
            <a:extLst>
              <a:ext uri="{28A0092B-C50C-407E-A947-70E740481C1C}">
                <a14:useLocalDpi xmlns:a14="http://schemas.microsoft.com/office/drawing/2010/main"/>
              </a:ext>
            </a:extLst>
          </a:blip>
          <a:srcRect l="24568" t="34881" b="34880"/>
          <a:stretch/>
        </p:blipFill>
        <p:spPr>
          <a:xfrm>
            <a:off x="3333799" y="3251548"/>
            <a:ext cx="2530279" cy="1804192"/>
          </a:xfrm>
          <a:prstGeom prst="rect">
            <a:avLst/>
          </a:prstGeom>
        </p:spPr>
      </p:pic>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8743" y="385864"/>
            <a:ext cx="2887132" cy="4487860"/>
          </a:xfrm>
          <a:prstGeom prst="rect">
            <a:avLst/>
          </a:prstGeom>
        </p:spPr>
      </p:pic>
      <p:pic>
        <p:nvPicPr>
          <p:cNvPr id="4" name="Grafik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96" y="625252"/>
            <a:ext cx="3140001" cy="4509373"/>
          </a:xfrm>
          <a:prstGeom prst="rect">
            <a:avLst/>
          </a:prstGeom>
        </p:spPr>
      </p:pic>
      <p:sp>
        <p:nvSpPr>
          <p:cNvPr id="11" name="Abgerundetes Rechteck 10"/>
          <p:cNvSpPr/>
          <p:nvPr/>
        </p:nvSpPr>
        <p:spPr>
          <a:xfrm>
            <a:off x="53696" y="4297660"/>
            <a:ext cx="1277944" cy="28803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2" name="Abgerundetes Rechteck 11"/>
          <p:cNvSpPr/>
          <p:nvPr/>
        </p:nvSpPr>
        <p:spPr>
          <a:xfrm>
            <a:off x="6030360" y="4153644"/>
            <a:ext cx="1133928" cy="28803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pic>
        <p:nvPicPr>
          <p:cNvPr id="13" name="Grafik 12"/>
          <p:cNvPicPr>
            <a:picLocks noChangeAspect="1"/>
          </p:cNvPicPr>
          <p:nvPr/>
        </p:nvPicPr>
        <p:blipFill rotWithShape="1">
          <a:blip r:embed="rId5" cstate="email">
            <a:extLst>
              <a:ext uri="{28A0092B-C50C-407E-A947-70E740481C1C}">
                <a14:useLocalDpi xmlns:a14="http://schemas.microsoft.com/office/drawing/2010/main"/>
              </a:ext>
            </a:extLst>
          </a:blip>
          <a:srcRect l="21722" t="14396" r="18474" b="790"/>
          <a:stretch/>
        </p:blipFill>
        <p:spPr>
          <a:xfrm>
            <a:off x="3346080" y="697260"/>
            <a:ext cx="2520280" cy="2382865"/>
          </a:xfrm>
          <a:prstGeom prst="rect">
            <a:avLst/>
          </a:prstGeom>
        </p:spPr>
      </p:pic>
    </p:spTree>
    <p:extLst>
      <p:ext uri="{BB962C8B-B14F-4D97-AF65-F5344CB8AC3E}">
        <p14:creationId xmlns:p14="http://schemas.microsoft.com/office/powerpoint/2010/main" val="8287876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075F11CD-247F-40CC-B2B9-A1445C9CBA7C}" type="slidenum">
              <a:rPr lang="de-DE" altLang="de-DE" smtClean="0"/>
              <a:pPr/>
              <a:t>55</a:t>
            </a:fld>
            <a:endParaRPr lang="de-DE" altLang="de-DE"/>
          </a:p>
        </p:txBody>
      </p:sp>
      <p:pic>
        <p:nvPicPr>
          <p:cNvPr id="7" name="Grafik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94424" y="1705372"/>
            <a:ext cx="5040560" cy="3573397"/>
          </a:xfrm>
          <a:prstGeom prst="rect">
            <a:avLst/>
          </a:prstGeom>
        </p:spPr>
      </p:pic>
      <p:pic>
        <p:nvPicPr>
          <p:cNvPr id="8" name="Grafik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0032" y="409843"/>
            <a:ext cx="3705814" cy="1295529"/>
          </a:xfrm>
          <a:prstGeom prst="rect">
            <a:avLst/>
          </a:prstGeom>
        </p:spPr>
      </p:pic>
      <p:sp>
        <p:nvSpPr>
          <p:cNvPr id="9" name="Textfeld 8"/>
          <p:cNvSpPr txBox="1"/>
          <p:nvPr/>
        </p:nvSpPr>
        <p:spPr>
          <a:xfrm>
            <a:off x="4211960" y="3369945"/>
            <a:ext cx="4752528" cy="144016"/>
          </a:xfrm>
          <a:prstGeom prst="rect">
            <a:avLst/>
          </a:prstGeom>
          <a:noFill/>
          <a:ln w="28575">
            <a:solidFill>
              <a:srgbClr val="FF0000"/>
            </a:solidFill>
          </a:ln>
        </p:spPr>
        <p:txBody>
          <a:bodyPr wrap="square" rtlCol="0">
            <a:spAutoFit/>
          </a:bodyPr>
          <a:lstStyle/>
          <a:p>
            <a:endParaRPr lang="de-CH" sz="400" dirty="0"/>
          </a:p>
        </p:txBody>
      </p:sp>
      <p:pic>
        <p:nvPicPr>
          <p:cNvPr id="11" name="Grafik 10"/>
          <p:cNvPicPr>
            <a:picLocks noChangeAspect="1"/>
          </p:cNvPicPr>
          <p:nvPr/>
        </p:nvPicPr>
        <p:blipFill rotWithShape="1">
          <a:blip r:embed="rId4" cstate="email">
            <a:extLst>
              <a:ext uri="{28A0092B-C50C-407E-A947-70E740481C1C}">
                <a14:useLocalDpi xmlns:a14="http://schemas.microsoft.com/office/drawing/2010/main"/>
              </a:ext>
            </a:extLst>
          </a:blip>
          <a:srcRect l="9120" t="25944" r="13601" b="18617"/>
          <a:stretch/>
        </p:blipFill>
        <p:spPr>
          <a:xfrm>
            <a:off x="903548" y="2882714"/>
            <a:ext cx="2747760" cy="2628292"/>
          </a:xfrm>
          <a:prstGeom prst="rect">
            <a:avLst/>
          </a:prstGeom>
        </p:spPr>
      </p:pic>
      <p:pic>
        <p:nvPicPr>
          <p:cNvPr id="12" name="Grafik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5536" y="561263"/>
            <a:ext cx="1665549" cy="2220732"/>
          </a:xfrm>
          <a:prstGeom prst="rect">
            <a:avLst/>
          </a:prstGeom>
        </p:spPr>
      </p:pic>
      <p:pic>
        <p:nvPicPr>
          <p:cNvPr id="13" name="Grafik 12"/>
          <p:cNvPicPr>
            <a:picLocks noChangeAspect="1"/>
          </p:cNvPicPr>
          <p:nvPr/>
        </p:nvPicPr>
        <p:blipFill rotWithShape="1">
          <a:blip r:embed="rId6" cstate="email">
            <a:extLst>
              <a:ext uri="{28A0092B-C50C-407E-A947-70E740481C1C}">
                <a14:useLocalDpi xmlns:a14="http://schemas.microsoft.com/office/drawing/2010/main"/>
              </a:ext>
            </a:extLst>
          </a:blip>
          <a:srcRect l="18381" r="21884" b="15537"/>
          <a:stretch/>
        </p:blipFill>
        <p:spPr>
          <a:xfrm>
            <a:off x="2699792" y="561263"/>
            <a:ext cx="1152129" cy="2172046"/>
          </a:xfrm>
          <a:prstGeom prst="rect">
            <a:avLst/>
          </a:prstGeom>
        </p:spPr>
      </p:pic>
    </p:spTree>
    <p:extLst>
      <p:ext uri="{BB962C8B-B14F-4D97-AF65-F5344CB8AC3E}">
        <p14:creationId xmlns:p14="http://schemas.microsoft.com/office/powerpoint/2010/main" val="36767935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7025" y="312913"/>
            <a:ext cx="4787006" cy="2520000"/>
          </a:xfrm>
          <a:prstGeom prst="rect">
            <a:avLst/>
          </a:prstGeom>
          <a:ln>
            <a:noFill/>
          </a:ln>
          <a:effectLst>
            <a:outerShdw blurRad="190500" algn="tl" rotWithShape="0">
              <a:srgbClr val="000000">
                <a:alpha val="70000"/>
              </a:srgbClr>
            </a:outerShdw>
          </a:effectLst>
        </p:spPr>
      </p:pic>
      <p:sp>
        <p:nvSpPr>
          <p:cNvPr id="8" name="Explosion 1 7"/>
          <p:cNvSpPr/>
          <p:nvPr/>
        </p:nvSpPr>
        <p:spPr>
          <a:xfrm rot="21386309">
            <a:off x="4175391" y="2346975"/>
            <a:ext cx="648784" cy="555388"/>
          </a:xfrm>
          <a:prstGeom prst="irregularSeal1">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pic>
        <p:nvPicPr>
          <p:cNvPr id="3" name="Grafik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527" y="2797771"/>
            <a:ext cx="3789401" cy="2862072"/>
          </a:xfrm>
          <a:prstGeom prst="rect">
            <a:avLst/>
          </a:prstGeom>
        </p:spPr>
      </p:pic>
      <p:pic>
        <p:nvPicPr>
          <p:cNvPr id="9" name="Grafik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88024" y="3289548"/>
            <a:ext cx="1348525" cy="1348525"/>
          </a:xfrm>
          <a:prstGeom prst="rect">
            <a:avLst/>
          </a:prstGeom>
        </p:spPr>
      </p:pic>
      <p:pic>
        <p:nvPicPr>
          <p:cNvPr id="2" name="Grafik 1"/>
          <p:cNvPicPr>
            <a:picLocks noChangeAspect="1"/>
          </p:cNvPicPr>
          <p:nvPr/>
        </p:nvPicPr>
        <p:blipFill rotWithShape="1">
          <a:blip r:embed="rId6" cstate="email">
            <a:extLst>
              <a:ext uri="{28A0092B-C50C-407E-A947-70E740481C1C}">
                <a14:useLocalDpi xmlns:a14="http://schemas.microsoft.com/office/drawing/2010/main"/>
              </a:ext>
            </a:extLst>
          </a:blip>
          <a:srcRect l="25636" t="12647" r="25278" b="47480"/>
          <a:stretch/>
        </p:blipFill>
        <p:spPr>
          <a:xfrm>
            <a:off x="539552" y="409227"/>
            <a:ext cx="1512168" cy="22787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Grafik 3"/>
          <p:cNvPicPr>
            <a:picLocks noChangeAspect="1"/>
          </p:cNvPicPr>
          <p:nvPr/>
        </p:nvPicPr>
        <p:blipFill rotWithShape="1">
          <a:blip r:embed="rId7" cstate="email">
            <a:extLst>
              <a:ext uri="{28A0092B-C50C-407E-A947-70E740481C1C}">
                <a14:useLocalDpi xmlns:a14="http://schemas.microsoft.com/office/drawing/2010/main"/>
              </a:ext>
            </a:extLst>
          </a:blip>
          <a:srcRect t="9681" r="696" b="7160"/>
          <a:stretch/>
        </p:blipFill>
        <p:spPr>
          <a:xfrm rot="20745496">
            <a:off x="6368880" y="1591994"/>
            <a:ext cx="2376264" cy="3539412"/>
          </a:xfrm>
          <a:prstGeom prst="rect">
            <a:avLst/>
          </a:prstGeom>
        </p:spPr>
      </p:pic>
      <p:sp>
        <p:nvSpPr>
          <p:cNvPr id="12" name="Textfeld 11"/>
          <p:cNvSpPr txBox="1"/>
          <p:nvPr/>
        </p:nvSpPr>
        <p:spPr>
          <a:xfrm>
            <a:off x="3923928" y="4938610"/>
            <a:ext cx="5040560" cy="830997"/>
          </a:xfrm>
          <a:prstGeom prst="rect">
            <a:avLst/>
          </a:prstGeom>
          <a:noFill/>
        </p:spPr>
        <p:txBody>
          <a:bodyPr wrap="square" rtlCol="0">
            <a:spAutoFit/>
          </a:bodyPr>
          <a:lstStyle/>
          <a:p>
            <a:r>
              <a:rPr lang="de-CH" sz="4800" b="1" dirty="0" smtClean="0">
                <a:ln w="22225">
                  <a:solidFill>
                    <a:schemeClr val="tx1"/>
                  </a:solidFill>
                  <a:prstDash val="solid"/>
                </a:ln>
                <a:solidFill>
                  <a:srgbClr val="FF0000"/>
                </a:solidFill>
              </a:rPr>
              <a:t>metiersauto.ch</a:t>
            </a:r>
            <a:endParaRPr lang="de-CH" sz="4800" b="1" dirty="0">
              <a:ln w="22225">
                <a:solidFill>
                  <a:schemeClr val="tx1"/>
                </a:solidFill>
                <a:prstDash val="solid"/>
              </a:ln>
              <a:solidFill>
                <a:srgbClr val="FF0000"/>
              </a:solidFill>
            </a:endParaRPr>
          </a:p>
        </p:txBody>
      </p:sp>
    </p:spTree>
    <p:extLst>
      <p:ext uri="{BB962C8B-B14F-4D97-AF65-F5344CB8AC3E}">
        <p14:creationId xmlns:p14="http://schemas.microsoft.com/office/powerpoint/2010/main" val="1040310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3"/>
          </p:nvPr>
        </p:nvSpPr>
        <p:spPr/>
        <p:txBody>
          <a:bodyPr/>
          <a:lstStyle/>
          <a:p>
            <a:pPr>
              <a:defRPr/>
            </a:pPr>
            <a:fld id="{5446D841-F2F4-4163-A6C8-49E55F443EDD}" type="slidenum">
              <a:rPr lang="de-DE" smtClean="0"/>
              <a:pPr>
                <a:defRPr/>
              </a:pPr>
              <a:t>57</a:t>
            </a:fld>
            <a:endParaRPr lang="de-DE" dirty="0"/>
          </a:p>
        </p:txBody>
      </p:sp>
      <p:pic>
        <p:nvPicPr>
          <p:cNvPr id="6" name="Grafik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08504" cy="5726523"/>
          </a:xfrm>
          <a:prstGeom prst="rect">
            <a:avLst/>
          </a:prstGeom>
        </p:spPr>
      </p:pic>
      <p:sp>
        <p:nvSpPr>
          <p:cNvPr id="5" name="Textfeld 4"/>
          <p:cNvSpPr txBox="1"/>
          <p:nvPr/>
        </p:nvSpPr>
        <p:spPr>
          <a:xfrm>
            <a:off x="2267744" y="4297660"/>
            <a:ext cx="3096344" cy="369332"/>
          </a:xfrm>
          <a:prstGeom prst="rect">
            <a:avLst/>
          </a:prstGeom>
          <a:noFill/>
        </p:spPr>
        <p:txBody>
          <a:bodyPr wrap="square" rtlCol="0">
            <a:spAutoFit/>
          </a:bodyPr>
          <a:lstStyle/>
          <a:p>
            <a:r>
              <a:rPr lang="fr-FR" dirty="0" smtClean="0">
                <a:hlinkClick r:id="rId3"/>
              </a:rPr>
              <a:t>www.metiersauto.ch</a:t>
            </a:r>
            <a:r>
              <a:rPr lang="fr-FR" dirty="0" smtClean="0"/>
              <a:t> </a:t>
            </a:r>
            <a:endParaRPr lang="fr-FR" dirty="0"/>
          </a:p>
        </p:txBody>
      </p:sp>
    </p:spTree>
    <p:extLst>
      <p:ext uri="{BB962C8B-B14F-4D97-AF65-F5344CB8AC3E}">
        <p14:creationId xmlns:p14="http://schemas.microsoft.com/office/powerpoint/2010/main" val="2841735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Bildplatzhalter 5"/>
          <p:cNvPicPr>
            <a:picLocks noGrp="1" noChangeAspect="1"/>
          </p:cNvPicPr>
          <p:nvPr>
            <p:ph type="pic" sz="quarter" idx="12"/>
          </p:nvPr>
        </p:nvPicPr>
        <p:blipFill>
          <a:blip r:embed="rId2">
            <a:extLst>
              <a:ext uri="{28A0092B-C50C-407E-A947-70E740481C1C}">
                <a14:useLocalDpi xmlns:a14="http://schemas.microsoft.com/office/drawing/2010/main"/>
              </a:ext>
            </a:extLst>
          </a:blip>
          <a:stretch>
            <a:fillRect/>
          </a:stretch>
        </p:blipFill>
        <p:spPr>
          <a:xfrm>
            <a:off x="0" y="285750"/>
            <a:ext cx="9144000" cy="5143500"/>
          </a:xfrm>
        </p:spPr>
      </p:pic>
      <p:sp>
        <p:nvSpPr>
          <p:cNvPr id="17411" name="Titel 3"/>
          <p:cNvSpPr>
            <a:spLocks noGrp="1"/>
          </p:cNvSpPr>
          <p:nvPr>
            <p:ph type="title"/>
          </p:nvPr>
        </p:nvSpPr>
        <p:spPr>
          <a:xfrm>
            <a:off x="442913" y="546100"/>
            <a:ext cx="8307387" cy="798513"/>
          </a:xfrm>
          <a:ln/>
        </p:spPr>
        <p:txBody>
          <a:bodyPr/>
          <a:lstStyle/>
          <a:p>
            <a:pPr eaLnBrk="1" hangingPunct="1"/>
            <a:r>
              <a:rPr lang="fr-FR" altLang="de-DE" dirty="0" err="1" smtClean="0"/>
              <a:t>Vollbild</a:t>
            </a:r>
            <a:r>
              <a:rPr lang="fr-FR" altLang="de-DE" dirty="0" smtClean="0"/>
              <a:t> </a:t>
            </a:r>
            <a:r>
              <a:rPr lang="fr-FR" altLang="de-DE" dirty="0" err="1" smtClean="0"/>
              <a:t>und</a:t>
            </a:r>
            <a:r>
              <a:rPr lang="fr-FR" altLang="de-DE" dirty="0" smtClean="0"/>
              <a:t> </a:t>
            </a:r>
            <a:r>
              <a:rPr lang="fr-FR" altLang="de-DE" dirty="0" err="1" smtClean="0"/>
              <a:t>Text</a:t>
            </a:r>
            <a:r>
              <a:rPr lang="fr-FR" dirty="0" smtClean="0"/>
              <a:t/>
            </a:r>
            <a:br>
              <a:rPr lang="fr-FR" dirty="0" smtClean="0"/>
            </a:br>
            <a:r>
              <a:rPr lang="fr-FR" altLang="de-DE" dirty="0" err="1" smtClean="0"/>
              <a:t>Xy</a:t>
            </a:r>
            <a:endParaRPr lang="fr-FR" altLang="de-DE" dirty="0" smtClean="0"/>
          </a:p>
        </p:txBody>
      </p:sp>
      <p:sp>
        <p:nvSpPr>
          <p:cNvPr id="17412" name="Fußzeilenplatzhalt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defRPr sz="1400">
                <a:solidFill>
                  <a:schemeClr val="tx1"/>
                </a:solidFill>
                <a:latin typeface="Arial" charset="0"/>
                <a:ea typeface="ＭＳ Ｐゴシック" pitchFamily="34" charset="-128"/>
              </a:defRPr>
            </a:lvl1pPr>
            <a:lvl2pPr marL="657225" indent="-252413" eaLnBrk="0" hangingPunct="0">
              <a:spcBef>
                <a:spcPct val="20000"/>
              </a:spcBef>
              <a:buFont typeface="Arial" charset="0"/>
              <a:buChar char="&gt;"/>
              <a:defRPr sz="1400">
                <a:solidFill>
                  <a:schemeClr val="tx1"/>
                </a:solidFill>
                <a:latin typeface="Arial" charset="0"/>
                <a:ea typeface="ＭＳ Ｐゴシック" pitchFamily="34" charset="-128"/>
              </a:defRPr>
            </a:lvl2pPr>
            <a:lvl3pPr marL="1012825" indent="-201613" eaLnBrk="0" hangingPunct="0">
              <a:spcBef>
                <a:spcPct val="20000"/>
              </a:spcBef>
              <a:buFont typeface="Arial" charset="0"/>
              <a:buChar char="&gt;"/>
              <a:defRPr sz="1400">
                <a:solidFill>
                  <a:schemeClr val="tx1"/>
                </a:solidFill>
                <a:latin typeface="Arial" charset="0"/>
                <a:ea typeface="ＭＳ Ｐゴシック" pitchFamily="34" charset="-128"/>
              </a:defRPr>
            </a:lvl3pPr>
            <a:lvl4pPr marL="1417638" indent="-201613" eaLnBrk="0" hangingPunct="0">
              <a:spcBef>
                <a:spcPct val="20000"/>
              </a:spcBef>
              <a:buFont typeface="Arial" charset="0"/>
              <a:buChar char="&gt;"/>
              <a:defRPr sz="1400">
                <a:solidFill>
                  <a:schemeClr val="tx1"/>
                </a:solidFill>
                <a:latin typeface="Arial" charset="0"/>
                <a:ea typeface="ＭＳ Ｐゴシック" pitchFamily="34" charset="-128"/>
              </a:defRPr>
            </a:lvl4pPr>
            <a:lvl5pPr marL="1822450" indent="-201613" eaLnBrk="0" hangingPunct="0">
              <a:spcBef>
                <a:spcPct val="20000"/>
              </a:spcBef>
              <a:buFont typeface="Arial" charset="0"/>
              <a:buChar char="&gt;"/>
              <a:defRPr sz="1400">
                <a:solidFill>
                  <a:schemeClr val="tx1"/>
                </a:solidFill>
                <a:latin typeface="Arial" charset="0"/>
                <a:ea typeface="ＭＳ Ｐゴシック" pitchFamily="34" charset="-128"/>
              </a:defRPr>
            </a:lvl5pPr>
            <a:lvl6pPr marL="22796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6pPr>
            <a:lvl7pPr marL="27368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7pPr>
            <a:lvl8pPr marL="31940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8pPr>
            <a:lvl9pPr marL="36512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9pPr>
          </a:lstStyle>
          <a:p>
            <a:pPr eaLnBrk="1" hangingPunct="1">
              <a:spcBef>
                <a:spcPct val="0"/>
              </a:spcBef>
              <a:buFontTx/>
              <a:buNone/>
            </a:pPr>
            <a:r>
              <a:rPr lang="fr-FR" altLang="de-DE" sz="800" b="1" dirty="0" smtClean="0">
                <a:solidFill>
                  <a:schemeClr val="bg1"/>
                </a:solidFill>
              </a:rPr>
              <a:t>((</a:t>
            </a:r>
            <a:r>
              <a:rPr lang="fr-FR" altLang="de-DE" sz="800" b="1" dirty="0" err="1" smtClean="0">
                <a:solidFill>
                  <a:schemeClr val="bg1"/>
                </a:solidFill>
              </a:rPr>
              <a:t>Fusszeile</a:t>
            </a:r>
            <a:r>
              <a:rPr lang="fr-FR" altLang="de-DE" sz="800" b="1" dirty="0" smtClean="0">
                <a:solidFill>
                  <a:schemeClr val="bg1"/>
                </a:solidFill>
              </a:rPr>
              <a:t>)) </a:t>
            </a:r>
            <a:r>
              <a:rPr lang="fr-FR" altLang="de-DE" sz="800" b="1" dirty="0" err="1" smtClean="0">
                <a:solidFill>
                  <a:schemeClr val="bg1"/>
                </a:solidFill>
              </a:rPr>
              <a:t>Lorem</a:t>
            </a:r>
            <a:r>
              <a:rPr lang="fr-FR" altLang="de-DE" sz="800" b="1" dirty="0" smtClean="0">
                <a:solidFill>
                  <a:schemeClr val="bg1"/>
                </a:solidFill>
              </a:rPr>
              <a:t> </a:t>
            </a:r>
            <a:r>
              <a:rPr lang="fr-FR" altLang="de-DE" sz="800" b="1" dirty="0" err="1" smtClean="0">
                <a:solidFill>
                  <a:schemeClr val="bg1"/>
                </a:solidFill>
              </a:rPr>
              <a:t>ipsum</a:t>
            </a:r>
            <a:r>
              <a:rPr lang="fr-FR" altLang="de-DE" sz="800" b="1" dirty="0" smtClean="0">
                <a:solidFill>
                  <a:schemeClr val="bg1"/>
                </a:solidFill>
              </a:rPr>
              <a:t> </a:t>
            </a:r>
            <a:r>
              <a:rPr lang="fr-FR" altLang="de-DE" sz="800" b="1" dirty="0" err="1" smtClean="0">
                <a:solidFill>
                  <a:schemeClr val="bg1"/>
                </a:solidFill>
              </a:rPr>
              <a:t>dolor</a:t>
            </a:r>
            <a:r>
              <a:rPr lang="fr-FR" altLang="de-DE" sz="800" b="1" dirty="0" smtClean="0">
                <a:solidFill>
                  <a:schemeClr val="bg1"/>
                </a:solidFill>
              </a:rPr>
              <a:t> </a:t>
            </a:r>
            <a:r>
              <a:rPr lang="fr-FR" altLang="de-DE" sz="800" b="1" dirty="0" err="1" smtClean="0">
                <a:solidFill>
                  <a:schemeClr val="bg1"/>
                </a:solidFill>
              </a:rPr>
              <a:t>sit</a:t>
            </a:r>
            <a:r>
              <a:rPr lang="fr-FR" altLang="de-DE" sz="800" b="1" dirty="0" smtClean="0">
                <a:solidFill>
                  <a:schemeClr val="bg1"/>
                </a:solidFill>
              </a:rPr>
              <a:t> </a:t>
            </a:r>
            <a:r>
              <a:rPr lang="fr-FR" altLang="de-DE" sz="800" b="1" dirty="0" err="1" smtClean="0">
                <a:solidFill>
                  <a:schemeClr val="bg1"/>
                </a:solidFill>
              </a:rPr>
              <a:t>amet</a:t>
            </a:r>
            <a:r>
              <a:rPr lang="fr-FR" altLang="de-DE" sz="800" b="1" dirty="0" smtClean="0">
                <a:solidFill>
                  <a:schemeClr val="bg1"/>
                </a:solidFill>
              </a:rPr>
              <a:t>.</a:t>
            </a:r>
          </a:p>
        </p:txBody>
      </p:sp>
      <p:sp>
        <p:nvSpPr>
          <p:cNvPr id="17413" name="Foliennummernplatzhalter 4"/>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defRPr sz="1400">
                <a:solidFill>
                  <a:schemeClr val="tx1"/>
                </a:solidFill>
                <a:latin typeface="Arial" charset="0"/>
                <a:ea typeface="ＭＳ Ｐゴシック" pitchFamily="34" charset="-128"/>
              </a:defRPr>
            </a:lvl1pPr>
            <a:lvl2pPr marL="657225" indent="-252413" eaLnBrk="0" hangingPunct="0">
              <a:spcBef>
                <a:spcPct val="20000"/>
              </a:spcBef>
              <a:buFont typeface="Arial" charset="0"/>
              <a:buChar char="&gt;"/>
              <a:defRPr sz="1400">
                <a:solidFill>
                  <a:schemeClr val="tx1"/>
                </a:solidFill>
                <a:latin typeface="Arial" charset="0"/>
                <a:ea typeface="ＭＳ Ｐゴシック" pitchFamily="34" charset="-128"/>
              </a:defRPr>
            </a:lvl2pPr>
            <a:lvl3pPr marL="1012825" indent="-201613" eaLnBrk="0" hangingPunct="0">
              <a:spcBef>
                <a:spcPct val="20000"/>
              </a:spcBef>
              <a:buFont typeface="Arial" charset="0"/>
              <a:buChar char="&gt;"/>
              <a:defRPr sz="1400">
                <a:solidFill>
                  <a:schemeClr val="tx1"/>
                </a:solidFill>
                <a:latin typeface="Arial" charset="0"/>
                <a:ea typeface="ＭＳ Ｐゴシック" pitchFamily="34" charset="-128"/>
              </a:defRPr>
            </a:lvl3pPr>
            <a:lvl4pPr marL="1417638" indent="-201613" eaLnBrk="0" hangingPunct="0">
              <a:spcBef>
                <a:spcPct val="20000"/>
              </a:spcBef>
              <a:buFont typeface="Arial" charset="0"/>
              <a:buChar char="&gt;"/>
              <a:defRPr sz="1400">
                <a:solidFill>
                  <a:schemeClr val="tx1"/>
                </a:solidFill>
                <a:latin typeface="Arial" charset="0"/>
                <a:ea typeface="ＭＳ Ｐゴシック" pitchFamily="34" charset="-128"/>
              </a:defRPr>
            </a:lvl4pPr>
            <a:lvl5pPr marL="1822450" indent="-201613" eaLnBrk="0" hangingPunct="0">
              <a:spcBef>
                <a:spcPct val="20000"/>
              </a:spcBef>
              <a:buFont typeface="Arial" charset="0"/>
              <a:buChar char="&gt;"/>
              <a:defRPr sz="1400">
                <a:solidFill>
                  <a:schemeClr val="tx1"/>
                </a:solidFill>
                <a:latin typeface="Arial" charset="0"/>
                <a:ea typeface="ＭＳ Ｐゴシック" pitchFamily="34" charset="-128"/>
              </a:defRPr>
            </a:lvl5pPr>
            <a:lvl6pPr marL="22796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6pPr>
            <a:lvl7pPr marL="27368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7pPr>
            <a:lvl8pPr marL="31940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8pPr>
            <a:lvl9pPr marL="36512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9pPr>
          </a:lstStyle>
          <a:p>
            <a:pPr eaLnBrk="1" hangingPunct="1">
              <a:spcBef>
                <a:spcPct val="0"/>
              </a:spcBef>
              <a:buFontTx/>
              <a:buNone/>
            </a:pPr>
            <a:fld id="{B1B83505-D132-4FAD-8E72-ABC5F6711738}" type="slidenum">
              <a:rPr lang="fr-FR" altLang="de-DE" sz="800" b="1" smtClean="0">
                <a:solidFill>
                  <a:schemeClr val="bg1"/>
                </a:solidFill>
              </a:rPr>
              <a:pPr eaLnBrk="1" hangingPunct="1">
                <a:spcBef>
                  <a:spcPct val="0"/>
                </a:spcBef>
                <a:buFontTx/>
                <a:buNone/>
              </a:pPr>
              <a:t>6</a:t>
            </a:fld>
            <a:endParaRPr lang="fr-FR" altLang="de-DE" sz="800" b="1" dirty="0" smtClean="0">
              <a:solidFill>
                <a:schemeClr val="bg1"/>
              </a:solidFill>
            </a:endParaRPr>
          </a:p>
        </p:txBody>
      </p:sp>
      <p:sp>
        <p:nvSpPr>
          <p:cNvPr id="2" name="Rechteck 1"/>
          <p:cNvSpPr/>
          <p:nvPr/>
        </p:nvSpPr>
        <p:spPr>
          <a:xfrm>
            <a:off x="251520" y="4297660"/>
            <a:ext cx="4572000" cy="923330"/>
          </a:xfrm>
          <a:prstGeom prst="rect">
            <a:avLst/>
          </a:prstGeom>
        </p:spPr>
        <p:txBody>
          <a:bodyPr>
            <a:spAutoFit/>
          </a:bodyPr>
          <a:lstStyle/>
          <a:p>
            <a:r>
              <a:rPr lang="fr-FR" u="sng" dirty="0" smtClean="0">
                <a:hlinkClick r:id="rId3"/>
              </a:rPr>
              <a:t>_Allemand</a:t>
            </a:r>
            <a:r>
              <a:rPr lang="fr-FR" dirty="0" smtClean="0"/>
              <a:t/>
            </a:r>
            <a:br>
              <a:rPr lang="fr-FR" dirty="0" smtClean="0"/>
            </a:br>
            <a:r>
              <a:rPr lang="fr-FR" u="sng" dirty="0" smtClean="0">
                <a:hlinkClick r:id="rId4"/>
              </a:rPr>
              <a:t>_Français</a:t>
            </a:r>
            <a:r>
              <a:rPr lang="fr-FR" dirty="0" smtClean="0"/>
              <a:t/>
            </a:r>
            <a:br>
              <a:rPr lang="fr-FR" dirty="0" smtClean="0"/>
            </a:br>
            <a:r>
              <a:rPr lang="fr-FR" u="sng" dirty="0" smtClean="0">
                <a:hlinkClick r:id="rId5"/>
              </a:rPr>
              <a:t>_Italien</a:t>
            </a:r>
            <a:endParaRPr lang="fr-FR" dirty="0"/>
          </a:p>
        </p:txBody>
      </p:sp>
    </p:spTree>
    <p:extLst>
      <p:ext uri="{BB962C8B-B14F-4D97-AF65-F5344CB8AC3E}">
        <p14:creationId xmlns:p14="http://schemas.microsoft.com/office/powerpoint/2010/main" val="1743965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nhaltsplatzhalter 11"/>
          <p:cNvSpPr>
            <a:spLocks noGrp="1"/>
          </p:cNvSpPr>
          <p:nvPr>
            <p:ph sz="quarter" idx="10"/>
          </p:nvPr>
        </p:nvSpPr>
        <p:spPr>
          <a:xfrm>
            <a:off x="757238" y="2905125"/>
            <a:ext cx="7975600" cy="1549400"/>
          </a:xfrm>
        </p:spPr>
        <p:txBody>
          <a:bodyPr/>
          <a:lstStyle/>
          <a:p>
            <a:pPr eaLnBrk="1" hangingPunct="1">
              <a:spcBef>
                <a:spcPct val="50000"/>
              </a:spcBef>
            </a:pPr>
            <a:r>
              <a:rPr lang="fr-FR" altLang="de-DE" sz="1800" dirty="0" smtClean="0"/>
              <a:t>Formations initiales dans la branche automobile</a:t>
            </a:r>
          </a:p>
          <a:p>
            <a:pPr eaLnBrk="1" hangingPunct="1">
              <a:spcBef>
                <a:spcPct val="50000"/>
              </a:spcBef>
            </a:pPr>
            <a:r>
              <a:rPr lang="fr-FR" altLang="de-DE" sz="1800" b="0" dirty="0" smtClean="0">
                <a:solidFill>
                  <a:schemeClr val="tx1"/>
                </a:solidFill>
              </a:rPr>
              <a:t>Informations</a:t>
            </a:r>
          </a:p>
        </p:txBody>
      </p:sp>
      <p:pic>
        <p:nvPicPr>
          <p:cNvPr id="2" name="Grafik 1"/>
          <p:cNvPicPr>
            <a:picLocks noChangeAspect="1"/>
          </p:cNvPicPr>
          <p:nvPr/>
        </p:nvPicPr>
        <p:blipFill rotWithShape="1">
          <a:blip r:embed="rId3" cstate="email">
            <a:extLst>
              <a:ext uri="{28A0092B-C50C-407E-A947-70E740481C1C}">
                <a14:useLocalDpi xmlns:a14="http://schemas.microsoft.com/office/drawing/2010/main"/>
              </a:ext>
            </a:extLst>
          </a:blip>
          <a:srcRect b="1726"/>
          <a:stretch/>
        </p:blipFill>
        <p:spPr>
          <a:xfrm>
            <a:off x="6156176" y="913284"/>
            <a:ext cx="2906185" cy="4100041"/>
          </a:xfrm>
          <a:prstGeom prst="rect">
            <a:avLst/>
          </a:prstGeom>
        </p:spPr>
      </p:pic>
    </p:spTree>
    <p:extLst>
      <p:ext uri="{BB962C8B-B14F-4D97-AF65-F5344CB8AC3E}">
        <p14:creationId xmlns:p14="http://schemas.microsoft.com/office/powerpoint/2010/main" val="1230919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442913" y="546100"/>
            <a:ext cx="8307387" cy="749300"/>
          </a:xfrm>
          <a:ln/>
        </p:spPr>
        <p:txBody>
          <a:bodyPr/>
          <a:lstStyle/>
          <a:p>
            <a:pPr eaLnBrk="1" hangingPunct="1"/>
            <a:r>
              <a:rPr lang="de-CH" altLang="de-DE" sz="1700" dirty="0" smtClean="0">
                <a:ea typeface="ＭＳ Ｐゴシック" pitchFamily="34" charset="-128"/>
              </a:rPr>
              <a:t>Formation </a:t>
            </a:r>
            <a:r>
              <a:rPr lang="de-CH" altLang="de-DE" sz="1700" dirty="0" err="1" smtClean="0">
                <a:ea typeface="ＭＳ Ｐゴシック" pitchFamily="34" charset="-128"/>
              </a:rPr>
              <a:t>professionnelle</a:t>
            </a:r>
            <a:r>
              <a:rPr lang="de-CH" altLang="de-DE" sz="1700" dirty="0" smtClean="0">
                <a:ea typeface="ＭＳ Ｐゴシック" pitchFamily="34" charset="-128"/>
              </a:rPr>
              <a:t> initiale </a:t>
            </a:r>
            <a:endParaRPr lang="de-DE" altLang="de-DE" sz="1700" dirty="0" smtClean="0">
              <a:ea typeface="ＭＳ Ｐゴシック" pitchFamily="34" charset="-128"/>
            </a:endParaRPr>
          </a:p>
        </p:txBody>
      </p:sp>
      <p:sp>
        <p:nvSpPr>
          <p:cNvPr id="7" name="Rectangle 19"/>
          <p:cNvSpPr>
            <a:spLocks noChangeArrowheads="1"/>
          </p:cNvSpPr>
          <p:nvPr/>
        </p:nvSpPr>
        <p:spPr bwMode="auto">
          <a:xfrm>
            <a:off x="3275339" y="920351"/>
            <a:ext cx="2808829" cy="82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a:r>
              <a:rPr lang="fr-FR" sz="1400" b="1" dirty="0">
                <a:latin typeface="+mj-lt"/>
              </a:rPr>
              <a:t>Mécaniciens en maintenance d’automobiles spécialisation «véhicules légers</a:t>
            </a:r>
            <a:r>
              <a:rPr lang="fr-FR" sz="1400" b="1" dirty="0" smtClean="0">
                <a:latin typeface="+mj-lt"/>
              </a:rPr>
              <a:t>»</a:t>
            </a:r>
            <a:endParaRPr lang="de-CH" altLang="de-DE" sz="1200" dirty="0">
              <a:solidFill>
                <a:srgbClr val="000000"/>
              </a:solidFill>
              <a:latin typeface="+mj-lt"/>
            </a:endParaRPr>
          </a:p>
        </p:txBody>
      </p:sp>
      <p:sp>
        <p:nvSpPr>
          <p:cNvPr id="8" name="Rectangle 20"/>
          <p:cNvSpPr>
            <a:spLocks noChangeArrowheads="1"/>
          </p:cNvSpPr>
          <p:nvPr/>
        </p:nvSpPr>
        <p:spPr bwMode="auto">
          <a:xfrm>
            <a:off x="395536" y="920750"/>
            <a:ext cx="2735785" cy="66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a:r>
              <a:rPr lang="fr-FR" altLang="de-DE" sz="1400" b="1" dirty="0">
                <a:solidFill>
                  <a:srgbClr val="000000"/>
                </a:solidFill>
                <a:latin typeface="Arial" charset="0"/>
              </a:rPr>
              <a:t>Assistants en maintenance d’automobiles </a:t>
            </a:r>
            <a:r>
              <a:rPr lang="fr-FR" altLang="de-DE" sz="1400" b="1" dirty="0" smtClean="0">
                <a:solidFill>
                  <a:srgbClr val="000000"/>
                </a:solidFill>
                <a:latin typeface="Arial" charset="0"/>
              </a:rPr>
              <a:t>AFP</a:t>
            </a:r>
            <a:endParaRPr lang="fr-FR" altLang="de-DE" sz="1400" b="1" dirty="0">
              <a:solidFill>
                <a:srgbClr val="000000"/>
              </a:solidFill>
              <a:latin typeface="Arial" charset="0"/>
            </a:endParaRPr>
          </a:p>
        </p:txBody>
      </p:sp>
      <p:pic>
        <p:nvPicPr>
          <p:cNvPr id="2" name="Grafi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487" y="1661292"/>
            <a:ext cx="2581644" cy="3878822"/>
          </a:xfrm>
          <a:prstGeom prst="rect">
            <a:avLst/>
          </a:prstGeom>
        </p:spPr>
      </p:pic>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7178" y="1567511"/>
            <a:ext cx="2644103" cy="3972603"/>
          </a:xfrm>
          <a:prstGeom prst="rect">
            <a:avLst/>
          </a:prstGeom>
        </p:spPr>
      </p:pic>
      <p:pic>
        <p:nvPicPr>
          <p:cNvPr id="4" name="Grafik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8862" y="1661292"/>
            <a:ext cx="2593801" cy="3896656"/>
          </a:xfrm>
          <a:prstGeom prst="rect">
            <a:avLst/>
          </a:prstGeom>
        </p:spPr>
      </p:pic>
      <p:sp>
        <p:nvSpPr>
          <p:cNvPr id="13" name="Rectangle 19"/>
          <p:cNvSpPr>
            <a:spLocks noChangeArrowheads="1"/>
          </p:cNvSpPr>
          <p:nvPr/>
        </p:nvSpPr>
        <p:spPr bwMode="auto">
          <a:xfrm>
            <a:off x="6084168" y="818211"/>
            <a:ext cx="2834162" cy="103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a:r>
              <a:rPr lang="fr-FR" sz="1200" b="1" dirty="0">
                <a:latin typeface="+mj-lt"/>
              </a:rPr>
              <a:t>Mécaniciens en maintenance d’automobiles spécialisation </a:t>
            </a:r>
            <a:r>
              <a:rPr lang="fr-FR" sz="1200" b="1" dirty="0" smtClean="0">
                <a:latin typeface="+mj-lt"/>
              </a:rPr>
              <a:t>«</a:t>
            </a:r>
            <a:r>
              <a:rPr lang="fr-FR" sz="1200" b="1" dirty="0">
                <a:latin typeface="+mj-lt"/>
              </a:rPr>
              <a:t>véhicules utilitaires»</a:t>
            </a:r>
            <a:endParaRPr lang="de-CH" altLang="de-DE" sz="1200" dirty="0">
              <a:solidFill>
                <a:srgbClr val="000000"/>
              </a:solidFill>
              <a:latin typeface="+mj-lt"/>
            </a:endParaRPr>
          </a:p>
        </p:txBody>
      </p:sp>
    </p:spTree>
    <p:extLst>
      <p:ext uri="{BB962C8B-B14F-4D97-AF65-F5344CB8AC3E}">
        <p14:creationId xmlns:p14="http://schemas.microsoft.com/office/powerpoint/2010/main" val="2913035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txBox="1">
            <a:spLocks noChangeArrowheads="1"/>
          </p:cNvSpPr>
          <p:nvPr/>
        </p:nvSpPr>
        <p:spPr bwMode="auto">
          <a:xfrm>
            <a:off x="5076056" y="697260"/>
            <a:ext cx="2869128" cy="7625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043" tIns="40522" rIns="81043" bIns="40522" numCol="1" anchor="t" anchorCtr="0" compatLnSpc="1">
            <a:prstTxWarp prst="textNoShape">
              <a:avLst/>
            </a:prstTxWarp>
          </a:bodyPr>
          <a:lstStyle>
            <a:lvl1pPr algn="l" rtl="0" eaLnBrk="1" fontAlgn="base" hangingPunct="1">
              <a:spcBef>
                <a:spcPct val="0"/>
              </a:spcBef>
              <a:spcAft>
                <a:spcPct val="0"/>
              </a:spcAft>
              <a:defRPr b="1">
                <a:solidFill>
                  <a:srgbClr val="FF0000"/>
                </a:solidFill>
                <a:latin typeface="+mj-lt"/>
                <a:ea typeface="ＭＳ Ｐゴシック" pitchFamily="63" charset="-128"/>
                <a:cs typeface="ＭＳ Ｐゴシック" pitchFamily="63" charset="-128"/>
              </a:defRPr>
            </a:lvl1pPr>
            <a:lvl2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2pPr>
            <a:lvl3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3pPr>
            <a:lvl4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4pPr>
            <a:lvl5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5pPr>
            <a:lvl6pPr marL="405216" algn="l" rtl="0" eaLnBrk="1" fontAlgn="base" hangingPunct="1">
              <a:spcBef>
                <a:spcPct val="0"/>
              </a:spcBef>
              <a:spcAft>
                <a:spcPct val="0"/>
              </a:spcAft>
              <a:defRPr sz="2100" b="1">
                <a:solidFill>
                  <a:schemeClr val="tx2"/>
                </a:solidFill>
                <a:latin typeface="Arial" pitchFamily="63" charset="0"/>
              </a:defRPr>
            </a:lvl6pPr>
            <a:lvl7pPr marL="810433" algn="l" rtl="0" eaLnBrk="1" fontAlgn="base" hangingPunct="1">
              <a:spcBef>
                <a:spcPct val="0"/>
              </a:spcBef>
              <a:spcAft>
                <a:spcPct val="0"/>
              </a:spcAft>
              <a:defRPr sz="2100" b="1">
                <a:solidFill>
                  <a:schemeClr val="tx2"/>
                </a:solidFill>
                <a:latin typeface="Arial" pitchFamily="63" charset="0"/>
              </a:defRPr>
            </a:lvl7pPr>
            <a:lvl8pPr marL="1215649" algn="l" rtl="0" eaLnBrk="1" fontAlgn="base" hangingPunct="1">
              <a:spcBef>
                <a:spcPct val="0"/>
              </a:spcBef>
              <a:spcAft>
                <a:spcPct val="0"/>
              </a:spcAft>
              <a:defRPr sz="2100" b="1">
                <a:solidFill>
                  <a:schemeClr val="tx2"/>
                </a:solidFill>
                <a:latin typeface="Arial" pitchFamily="63" charset="0"/>
              </a:defRPr>
            </a:lvl8pPr>
            <a:lvl9pPr marL="1620865" algn="l" rtl="0" eaLnBrk="1" fontAlgn="base" hangingPunct="1">
              <a:spcBef>
                <a:spcPct val="0"/>
              </a:spcBef>
              <a:spcAft>
                <a:spcPct val="0"/>
              </a:spcAft>
              <a:defRPr sz="2100" b="1">
                <a:solidFill>
                  <a:schemeClr val="tx2"/>
                </a:solidFill>
                <a:latin typeface="Arial" pitchFamily="63" charset="0"/>
              </a:defRPr>
            </a:lvl9pPr>
          </a:lstStyle>
          <a:p>
            <a:pPr algn="ctr"/>
            <a:r>
              <a:rPr lang="fr-FR" sz="1400" dirty="0">
                <a:solidFill>
                  <a:schemeClr val="tx1"/>
                </a:solidFill>
              </a:rPr>
              <a:t>Mécatroniciens d'automobiles spécialisation </a:t>
            </a:r>
            <a:r>
              <a:rPr lang="fr-FR" sz="1400" dirty="0" smtClean="0">
                <a:solidFill>
                  <a:schemeClr val="tx1"/>
                </a:solidFill>
              </a:rPr>
              <a:t>«</a:t>
            </a:r>
            <a:r>
              <a:rPr lang="fr-FR" sz="1400" dirty="0">
                <a:solidFill>
                  <a:schemeClr val="tx1"/>
                </a:solidFill>
              </a:rPr>
              <a:t>véhicules utilitaires»</a:t>
            </a:r>
            <a:endParaRPr lang="de-CH" altLang="de-DE" sz="1200" b="0" kern="0" dirty="0">
              <a:solidFill>
                <a:schemeClr val="tx1"/>
              </a:solidFill>
            </a:endParaRPr>
          </a:p>
        </p:txBody>
      </p:sp>
      <p:sp>
        <p:nvSpPr>
          <p:cNvPr id="6" name="Rectangle 14"/>
          <p:cNvSpPr txBox="1">
            <a:spLocks noChangeArrowheads="1"/>
          </p:cNvSpPr>
          <p:nvPr/>
        </p:nvSpPr>
        <p:spPr bwMode="auto">
          <a:xfrm>
            <a:off x="659527" y="697260"/>
            <a:ext cx="2869128" cy="7625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043" tIns="40522" rIns="81043" bIns="40522" numCol="1" anchor="t" anchorCtr="0" compatLnSpc="1">
            <a:prstTxWarp prst="textNoShape">
              <a:avLst/>
            </a:prstTxWarp>
          </a:bodyPr>
          <a:lstStyle>
            <a:lvl1pPr algn="l" rtl="0" eaLnBrk="1" fontAlgn="base" hangingPunct="1">
              <a:spcBef>
                <a:spcPct val="0"/>
              </a:spcBef>
              <a:spcAft>
                <a:spcPct val="0"/>
              </a:spcAft>
              <a:defRPr b="1">
                <a:solidFill>
                  <a:srgbClr val="FF0000"/>
                </a:solidFill>
                <a:latin typeface="+mj-lt"/>
                <a:ea typeface="ＭＳ Ｐゴシック" pitchFamily="63" charset="-128"/>
                <a:cs typeface="ＭＳ Ｐゴシック" pitchFamily="63" charset="-128"/>
              </a:defRPr>
            </a:lvl1pPr>
            <a:lvl2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2pPr>
            <a:lvl3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3pPr>
            <a:lvl4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4pPr>
            <a:lvl5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5pPr>
            <a:lvl6pPr marL="405216" algn="l" rtl="0" eaLnBrk="1" fontAlgn="base" hangingPunct="1">
              <a:spcBef>
                <a:spcPct val="0"/>
              </a:spcBef>
              <a:spcAft>
                <a:spcPct val="0"/>
              </a:spcAft>
              <a:defRPr sz="2100" b="1">
                <a:solidFill>
                  <a:schemeClr val="tx2"/>
                </a:solidFill>
                <a:latin typeface="Arial" pitchFamily="63" charset="0"/>
              </a:defRPr>
            </a:lvl6pPr>
            <a:lvl7pPr marL="810433" algn="l" rtl="0" eaLnBrk="1" fontAlgn="base" hangingPunct="1">
              <a:spcBef>
                <a:spcPct val="0"/>
              </a:spcBef>
              <a:spcAft>
                <a:spcPct val="0"/>
              </a:spcAft>
              <a:defRPr sz="2100" b="1">
                <a:solidFill>
                  <a:schemeClr val="tx2"/>
                </a:solidFill>
                <a:latin typeface="Arial" pitchFamily="63" charset="0"/>
              </a:defRPr>
            </a:lvl7pPr>
            <a:lvl8pPr marL="1215649" algn="l" rtl="0" eaLnBrk="1" fontAlgn="base" hangingPunct="1">
              <a:spcBef>
                <a:spcPct val="0"/>
              </a:spcBef>
              <a:spcAft>
                <a:spcPct val="0"/>
              </a:spcAft>
              <a:defRPr sz="2100" b="1">
                <a:solidFill>
                  <a:schemeClr val="tx2"/>
                </a:solidFill>
                <a:latin typeface="Arial" pitchFamily="63" charset="0"/>
              </a:defRPr>
            </a:lvl8pPr>
            <a:lvl9pPr marL="1620865" algn="l" rtl="0" eaLnBrk="1" fontAlgn="base" hangingPunct="1">
              <a:spcBef>
                <a:spcPct val="0"/>
              </a:spcBef>
              <a:spcAft>
                <a:spcPct val="0"/>
              </a:spcAft>
              <a:defRPr sz="2100" b="1">
                <a:solidFill>
                  <a:schemeClr val="tx2"/>
                </a:solidFill>
                <a:latin typeface="Arial" pitchFamily="63" charset="0"/>
              </a:defRPr>
            </a:lvl9pPr>
          </a:lstStyle>
          <a:p>
            <a:pPr algn="ctr"/>
            <a:r>
              <a:rPr lang="fr-FR" sz="1400" dirty="0">
                <a:solidFill>
                  <a:schemeClr val="tx1"/>
                </a:solidFill>
              </a:rPr>
              <a:t>Mécatroniciens d'automobiles spécialisation «véhicules </a:t>
            </a:r>
            <a:r>
              <a:rPr lang="fr-FR" sz="1400" dirty="0" smtClean="0">
                <a:solidFill>
                  <a:schemeClr val="tx1"/>
                </a:solidFill>
              </a:rPr>
              <a:t>légers»</a:t>
            </a:r>
            <a:endParaRPr lang="de-CH" altLang="de-DE" sz="1200" b="0" kern="0" dirty="0">
              <a:solidFill>
                <a:schemeClr val="tx1"/>
              </a:solidFill>
            </a:endParaRPr>
          </a:p>
        </p:txBody>
      </p:sp>
      <p:pic>
        <p:nvPicPr>
          <p:cNvPr id="7" name="Grafik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2028" y="1638298"/>
            <a:ext cx="2581200" cy="3878096"/>
          </a:xfrm>
          <a:prstGeom prst="rect">
            <a:avLst/>
          </a:prstGeom>
        </p:spPr>
      </p:pic>
      <p:pic>
        <p:nvPicPr>
          <p:cNvPr id="8" name="Grafik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2175" y="1655423"/>
            <a:ext cx="2563832" cy="3852000"/>
          </a:xfrm>
          <a:prstGeom prst="rect">
            <a:avLst/>
          </a:prstGeom>
        </p:spPr>
      </p:pic>
    </p:spTree>
    <p:extLst>
      <p:ext uri="{BB962C8B-B14F-4D97-AF65-F5344CB8AC3E}">
        <p14:creationId xmlns:p14="http://schemas.microsoft.com/office/powerpoint/2010/main" val="204766528"/>
      </p:ext>
    </p:extLst>
  </p:cSld>
  <p:clrMapOvr>
    <a:masterClrMapping/>
  </p:clrMapOvr>
</p:sld>
</file>

<file path=ppt/theme/theme1.xml><?xml version="1.0" encoding="utf-8"?>
<a:theme xmlns:a="http://schemas.openxmlformats.org/drawingml/2006/main" name="20131217_AGVS_d_PPT_Master_16_zu_10">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20131217_AGVS_d_PPT_Master_16_zu_10</Template>
  <TotalTime>0</TotalTime>
  <Words>1628</Words>
  <Application>Microsoft Office PowerPoint</Application>
  <PresentationFormat>Bildschirmpräsentation (16:10)</PresentationFormat>
  <Paragraphs>646</Paragraphs>
  <Slides>57</Slides>
  <Notes>37</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57</vt:i4>
      </vt:variant>
    </vt:vector>
  </HeadingPairs>
  <TitlesOfParts>
    <vt:vector size="66" baseType="lpstr">
      <vt:lpstr>Arial Unicode MS</vt:lpstr>
      <vt:lpstr>Gulim</vt:lpstr>
      <vt:lpstr>ＭＳ Ｐゴシック</vt:lpstr>
      <vt:lpstr>Arial</vt:lpstr>
      <vt:lpstr>Times</vt:lpstr>
      <vt:lpstr>Verdana</vt:lpstr>
      <vt:lpstr>Webdings</vt:lpstr>
      <vt:lpstr>Wingdings</vt:lpstr>
      <vt:lpstr>20131217_AGVS_d_PPT_Master_16_zu_10</vt:lpstr>
      <vt:lpstr>PowerPoint-Präsentation</vt:lpstr>
      <vt:lpstr>Table des matières</vt:lpstr>
      <vt:lpstr>PowerPoint-Präsentation</vt:lpstr>
      <vt:lpstr>PowerPoint-Präsentation</vt:lpstr>
      <vt:lpstr>Une marque forte : la marque UPSA incarne la qualité</vt:lpstr>
      <vt:lpstr>Vollbild und Text Xy</vt:lpstr>
      <vt:lpstr>PowerPoint-Präsentation</vt:lpstr>
      <vt:lpstr>Formation professionnelle initiale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Formation professionnelle supérieure</vt:lpstr>
      <vt:lpstr>PowerPoint-Präsentation</vt:lpstr>
      <vt:lpstr>PowerPoint-Präsentation</vt:lpstr>
      <vt:lpstr>PowerPoint-Präsentation</vt:lpstr>
      <vt:lpstr>PowerPoint-Präsentation</vt:lpstr>
      <vt:lpstr>PowerPoint-Präsentation</vt:lpstr>
      <vt:lpstr>Test d'aptitudes électronique pour les formations initiales techniques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Conseils &amp; astuces</vt:lpstr>
      <vt:lpstr>Perspectives</vt:lpstr>
      <vt:lpstr>Championnats suisses des métiers du 2 et 3 septembre 2016 </vt:lpstr>
      <vt:lpstr>Remise de prix</vt:lpstr>
      <vt:lpstr>EuroCup 2016 à Bregenz</vt:lpstr>
      <vt:lpstr>EuroCup 2016: Double victoire sensationnelle pour la Suisse</vt:lpstr>
      <vt:lpstr>Le final au centre de formation</vt:lpstr>
      <vt:lpstr>Le champion Riet Bulfoni, qualifié pour le Worldskills à AbuDhabi 2017</vt:lpstr>
      <vt:lpstr>WorldSkills Abu Dhabi 2017</vt:lpstr>
      <vt:lpstr>PowerPoint-Präsentation</vt:lpstr>
      <vt:lpstr>PowerPoint-Präsentation</vt:lpstr>
      <vt:lpstr>PowerPoint-Präsentation</vt:lpstr>
      <vt:lpstr>PowerPoint-Präsentation</vt:lpstr>
    </vt:vector>
  </TitlesOfParts>
  <Company>AGVS Autogewerbeverband der Schweiz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Manuela Jost</dc:creator>
  <cp:lastModifiedBy>Arjeta Berisha</cp:lastModifiedBy>
  <cp:revision>87</cp:revision>
  <cp:lastPrinted>2013-12-17T14:38:25Z</cp:lastPrinted>
  <dcterms:created xsi:type="dcterms:W3CDTF">2014-01-06T09:26:53Z</dcterms:created>
  <dcterms:modified xsi:type="dcterms:W3CDTF">2017-10-30T08:55:58Z</dcterms:modified>
</cp:coreProperties>
</file>